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80" r:id="rId11"/>
    <p:sldId id="281" r:id="rId12"/>
    <p:sldId id="271" r:id="rId13"/>
    <p:sldId id="272" r:id="rId14"/>
    <p:sldId id="273" r:id="rId15"/>
    <p:sldId id="267" r:id="rId16"/>
    <p:sldId id="274" r:id="rId17"/>
    <p:sldId id="275" r:id="rId18"/>
    <p:sldId id="277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3A0B"/>
    <a:srgbClr val="F6C30A"/>
    <a:srgbClr val="5B9BD5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80736" autoAdjust="0"/>
  </p:normalViewPr>
  <p:slideViewPr>
    <p:cSldViewPr snapToGrid="0">
      <p:cViewPr varScale="1">
        <p:scale>
          <a:sx n="99" d="100"/>
          <a:sy n="99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3-23T07:36:16.157"/>
    </inkml:context>
    <inkml:brush xml:id="br0">
      <inkml:brushProperty name="width" value="0.07938" units="cm"/>
      <inkml:brushProperty name="height" value="0.07938" units="cm"/>
      <inkml:brushProperty name="color" value="#2E75B6"/>
      <inkml:brushProperty name="ignorePressure" value="1"/>
    </inkml:brush>
  </inkml:definitions>
  <inkml:trace contextRef="#ctx0" brushRef="#br0">865 1727,'0'0,"1"0,0 0,0 0,1 0,-1-1,1-1,-1-1,1 1,-1-1,0 1,1 0,-2 0,2 0,-1-1,0 0,0 1,0 0,0 0,1 1,-1-2,0 1,0 0,0-1,0 1,0 0,0-2,-1 1,1 0,0 1,0-2,0-1,0 0,0-1,0-1,0 0,1-1,0-1,-1 0,2 0,-1 0,1-2,1 3,-2-1,-1 2,0 0,0 0,0 1,-1 1,1-1,0 1,0 1,-1-1,2 1,-1 0,1 0,0-1,-1 1,1 1,-1 0,0-1,0 2,0-3,-1-1,0 0,1 0,-1 0,1-1,0-2,0 1,-1 1,1 1,-1 0,1 0,-1 0,0 0,0-1,1-1,0-2,-1-3,2 0,-1 0,0-1,0 2,0 1,-1 3,0-1,1 2,0 1,-1 0,1 2,0 1,0-1,0-2,0-1,0-3,-1-4,2-1,-1-3,1-5,1-3,-1-1,1 3,-2 3,1 4,-1 3,-1 3,0 1,0-1,1 0,-1 0,1 1,-1 0,1 1,0-1,0-1,0-1,-1-1,2-4,-2-1,1-2,0 1,0 1,0 3,0 3,-1 4,2 2,-1 2,0-1,0 0,0-2,0-3,0-2,0 0,1 0,0 1,-1 2,-1 0,1 0,-1 1,0 2,0-1,0 1,0 0,-1 0,1 0,0 0,0 1,0-1,0 0,0 0,0 0,0 0,0 0,0-3,0 0,0-1,0 1,0 1,0 1,0 0,0 0,0 1,0 1,0-1,0 0,0 0,0 0,0 0,0 0,0 1,0-1,0 0,0 0,0 0,0 0,0 0,0 0,0-1,0 0,0-2,1 3,-1-2,0 1,1-1,0 0,-1 0,1 1,-1-1,0-2,0-2,1-1,-1-1,1 0,-1 2,1 1,0-1,0 3,0-1,-1 0,1 0,0 0,0 1,0 0,0 1,0 2,0 0,0 1,0 1,0 0,0 0,0 1,0 1,1 2,0-1,0 1,0-1,0-1,0 0,-1-2,1 1,-1 1,1 0,-1 1,1 0,-1 1,0-2,1 1,-1 0,1-1,-1 1,1 0,0-1,-1 2,1 0,-1-1,1 1,-1 0,1 0,0 0,0 1,0-1,-1 3,0 0,0 2,0-1,0 1,0 0,-1-1,1 0,0 0,-1 1,1 0,0 1,0-1,0-1,0 0,0 0,-1 0,1-1,0 0,0-1,0 1,0 0,-1 0,1 1,0 0,0 2,-1 0,1 0,-1 1,1 2,-1 0,1 1,0-1,-1 0,1 0,0-2,0-1,0-1,-1 1,1-2,-1 1,1-1,0 2,0 2,-1 0,1 1,-1 0,0 1,1 0,-1-1,0 0,0-1,0 1,0-1,-1 1,1 0,0 1,0-2,0 3,1 1,-1 0,1 0,-1-1,0 0,1-1,-1-1,1-2,-1 1,0-2,0-1,1 1,-1 0,0-1,1 1,-1 1,0 0,0 1,0 2,0 0,0 0,0 1,0-2,1-1,-1 1,0 0,0 1,1-2,-1 0,0 1,0 1,0 0,0 1,1 1,-1 0,1 0,0-2,0 1,0-2,1 0,-2-3,1 0,-1 1,1 1,-1 3,0 1,-1 0,1 2,0-2,0-1,1-3,-1 1,0 1,1-1,-1-2,1-1,-1 0,1-1,-1 1,1-1,-1 1,0-1,1 2,-1 0,0 1,1-2,0 1,-1 0,0 1,1-1,-1 1,1 0,-1 0,0 2,1-2,-1-1,0-1,1 0,0-2,-1 2,1-1,-1 3,0 0,0 1,1 2,-1 0,1-1,-1 0,1 1,-1-2,1-3,0-1,0-1,0 0,0 2,0 0,0 2,1 0,-1 0,0 0,0-1,-1 0,1-1,-1 0,0 0,0 0,0 0,0-1,0 0,1 3,0 2,0 6,1 1,-1 4,1 1,0 1,0-4,-1 0,0-5,1-1,-1-3,1-2,-1 0,1-1,-1-1,0-2,0 1,0-2,-1 1,1 0,-1 0,1 1,-1 3,1-2,1 1,-2 0,1-1,0 0,0 1,0-1,0-1,0 0,1-1,-1-2,0 0,1 0,-1 0,0 0,1 1,-1-1,0 2,0-2,0 2,0-1,0 0,0 2,0-2,0 1,-1 0,1 1,0 1,0 0,1 0,-1-2,0 1,1-2,-1 1,0-1,0-1,0 1,0-1,0 0,1-1,-1-1,1 2,-1-1,1 0,0 0,0 0,0-1,-1 0,1 0,0 0,-1 0,1 0,0 0,0 0,-1 0,1 0,0 0,-1 0,1 0,0 0,0 0,-1 0,1 0</inkml:trace>
  <inkml:trace contextRef="#ctx0" brushRef="#br0" timeOffset="1">922 1538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3-21T18:31:27.820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ignorePressure" value="1"/>
    </inkml:brush>
  </inkml:definitions>
  <inkml:trace contextRef="#ctx0" brushRef="#br0">865 1727,'0'0,"1"0,0 0,0 0,1 0,-1-1,1-1,-1-1,1 1,-1-1,0 1,1 0,-2 0,2 0,-1-1,0 0,0 1,0 0,0 0,1 1,-1-2,0 1,0 0,0-1,0 1,0 0,0-2,-1 1,1 0,0 1,0-2,0-1,0 0,0-1,0-1,0 0,1-1,0-1,-1 0,2 0,-1 0,1-2,1 3,-2-1,-1 2,0 0,0 0,0 1,-1 1,1-1,0 1,0 1,-1-1,2 1,-1 0,1 0,0-1,-1 1,1 1,-1 0,0-1,0 2,0-3,-1-1,0 0,1 0,-1 0,1-1,0-2,0 1,-1 1,1 1,-1 0,1 0,-1 0,0 0,0-1,1-1,0-2,-1-3,2 0,-1 0,0-1,0 2,0 1,-1 3,0-1,1 2,0 1,-1 0,1 2,0 1,0-1,0-2,0-1,0-3,-1-4,2-1,-1-3,1-5,1-3,-1-1,1 3,-2 3,1 4,-1 3,-1 3,0 1,0-1,1 0,-1 0,1 1,-1 0,1 1,0-1,0-1,0-1,-1-1,2-4,-2-1,1-2,0 1,0 1,0 3,0 3,-1 4,2 2,-1 2,0-1,0 0,0-2,0-3,0-2,0 0,1 0,0 1,-1 2,-1 0,1 0,-1 1,0 2,0-1,0 1,0 0,-1 0,1 0,0 0,0 1,0-1,0 0,0 0,0 0,0 0,0 0,0-3,0 0,0-1,0 1,0 1,0 1,0 0,0 0,0 1,0 1,0-1,0 0,0 0,0 0,0 0,0 0,0 1,0-1,0 0,0 0,0 0,0 0,0 0,0 0,0-1,0 0,0-2,1 3,-1-2,0 1,1-1,0 0,-1 0,1 1,-1-1,0-2,0-2,1-1,-1-1,1 0,-1 2,1 1,0-1,0 3,0-1,-1 0,1 0,0 0,0 1,0 0,0 1,0 2,0 0,0 1,0 1,0 0,0 0,0 1,0 1,1 2,0-1,0 1,0-1,0-1,0 0,-1-2,1 1,-1 1,1 0,-1 1,1 0,-1 1,0-2,1 1,-1 0,1-1,-1 1,1 0,0-1,-1 2,1 0,0-1,0 1,-1 0,1 0,0 0,0 1,0-1,-1 3,0 0,0 2,0-1,0 1,0 0,-1-1,1 0,0 0,-1 1,1 0,0 1,0-1,0-1,0 0,0 0,-1 0,1-1,0 0,0-1,0 1,0 0,-1 0,1 1,0 0,0 2,-1 0,1 0,-1 1,1 2,-1 0,1 1,0-1,-1 0,1 0,0-2,0-1,0-1,-1 1,1-2,-1 1,1-1,0 2,0 2,-1 0,1 1,-1 0,0 1,1 0,-1-1,0 0,0-1,0 1,0-1,-1 1,1 0,0 1,0-2,0 3,1 1,-1 0,1 0,-1-1,0 0,1-1,-1-1,1-2,-1 1,0-2,0-1,1 1,-1 0,0-1,1 1,-1 1,0 0,0 1,0 2,0 0,0 0,0 1,0-2,1-1,-1 1,0 0,0 1,1-2,-1 0,0 1,0 1,0 0,0 1,1 1,-1 0,1 0,0-2,0 1,0-2,1 0,-2-3,1 0,-1 1,1 1,-1 3,0 1,-1 0,1 2,0-2,0-1,1-3,-1 1,0 1,1-1,-1-2,1-1,-1 0,1-1,-1 1,1-1,-1 1,0-1,1 2,-1 0,0 1,1-2,0 1,-1 0,0 1,1-1,-1 1,1 0,-1 0,0 2,1-2,-1-1,0-1,1 0,0-2,-1 2,1-1,-1 3,0 0,0 1,1 2,-1 0,1-1,-1 0,1 1,-1-2,1-3,0-1,0-1,0 0,0 2,0 0,0 2,1 0,-1 0,0 0,0-1,-1 0,1-1,-1 0,0 0,0 0,0 0,0-1,0 0,1 3,0 2,0 6,1 1,-1 4,1 1,0 1,0-4,-1 0,0-5,1-1,-1-3,1-2,-1 0,1-1,-1-1,0-2,0 1,0-2,-1 1,1 0,-1 0,1 1,-1 3,1-2,1 1,-2 0,1-1,0 0,0 1,0-1,0-1,0 0,1-1,-1-2,0 0,1 0,-1 0,0 0,1 1,-1-1,0 2,0-2,0 2,0-1,0 0,0 2,0-2,0 1,-1 0,1 1,0 1,0 0,1 0,-1-2,0 1,1-2,-1 1,0-1,0-1,0 1,0-1,0 0,1-1,-1-1,1 2,-1-1,1 0,0 0,0 0,0-1,-1 0,1 0,0 0,-1 0,1 0,0 0,0 0,-1 0,1 0,0 0,-1 0,1 0,0 0,0 0,-1 0,1 0</inkml:trace>
  <inkml:trace contextRef="#ctx0" brushRef="#br0" timeOffset="1">922 1538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3-21T18:31:27.819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transparency" value="76"/>
      <inkml:brushProperty name="ignorePressure" value="1"/>
    </inkml:brush>
  </inkml:definitions>
  <inkml:trace contextRef="#ctx0" brushRef="#br0">732 1065,'0'-2,"0"0,0-1,0 0,0-1,0 0,0-1,1 1,0 0,3 1,-2 0,0 0,-1 0,1 0,-1-1,1 1,-1 0,0-2,1 1,0 0,-1 0,0 0,0-1,-1 0,0 1,0-1,0 1,0 0,0-1,0 0,0 0,0 1,0 0,0-1,0 1,0-1,0 1,0-1,0-1,0-2,0 0,0 0,0 0,0 0,0 1,0 0,0 0,0 2,0 0,0 1,0 0,0-1,0 0,0-1,0 1,0 0,0-1,0 2,0-1,0 1,0-1,1 2,0-1,2 0,0 1,2 0,-1 0,1 0,-1 1,-2-1,2 0,-1 1,1-1,0 0,0-1,1 1,-1 1,-1-1,3 0,-1 0,0 1,1 0,0 1,0 1,0-1,1 1,-1 0,1 0,-2 1,1-1,1 0,0 0,-2 0,2 0,-2 0,2 0,-1 0,0 0,1 0,-1 0,0 1,0 0,-1 0,0 1,0 0,0-1,1 0,0-2,-2 0,1-2,-2 1,2 0,-3-1,2 1,-1-1,2 2,1 0,0 1,-1 0,2 1,0 1,0 0,-1 1,-1 0,-1 0,1-1,0 1,1-1,1 0,1 0,0-1,0 0,0 0,0-1,-1 0,0 0,-1 0,1 0,2 0,0 0,0 0,-1-1,-1 1,0 0,-1 0,1-2,0 0,2 0,-2-1,2 0,0 0,-1 0,1 1,-2 1,1 0,-1 1,2 0,1-1,4-2,0-1,0-1,0 0,-2 1,-2 1,-2 2,0 2,1 2,-2-1,0 1,-1 1,0-1,-2-1,3 1,-2 0,0 0,1-1,0-1,1 0,0-1,2 1,0 0,-1 0,2-1,1 2,-2-1,3 0,1 0,0 0,1-1,0 0,-2-1,2 0,0-3,-1 0,0 0,-3 0,0 2,-3 0,0 1,-2 1,0 2,2 1,-3 1,2 1,-2-1,1 1,-1 0,-1-1,1 0,-1-1,-1 0,3 0,-1-1,3 0,0-1,0-1,0 0,0 0,0 0,-1-1,0 0,2 0,4-2,2-1,2-1,0 0,0 1,-4 0,-1 1,-2 2,-3 1,-1 1,-1 0,2 0,0 0,1 0,1-1,-2 0,0 0,1 0,-1 0,1 0,1 0,0 0,-1 0,-1 0,2 0,1 0,2-1,-1-1,1-1,0 0,-3 0,0 0,-1 1,-2 1,0 3,-2 1,1-1,1 1,-1-2,1 1,0-2,1 1,0-1,1 0,1-1,0 0,-1 0,0 0,0 0,0 1,-1 0,0 0,0 0,0 0,0 0,0 0,1 0,-1 0,1 0,1 0,0 0,2 0,-1 0,0 1,1 0,2-1,-1 1,0 0,0-1,1 0,-3 0,-1 1,-3 0,1 0,-1 0,2 0,2-1,0 0,2 0,0 0,-2 0,-1 0,0 0,-2 0,2 0,-2 0,0 0,0 0,-1 0,2 0,-2 0,2 0,-1 0,0-1,-2 0,1 0,0 0,0 0,2 0,-2 0,2-3,0 0,1-1,1 0,-1 0,-1 0,-2 0,-1 1,0 1,-1 2,-1 2,2 2,-1-1,2 1,-2 0,1 1,1 0,-1-1,1 1,0-1,0-1,4 0,0-1,0-1,2 0,-2 0,1 0,-1 0,-2 0,0 0,-1 0,1-1,-1 0,0-1,1 1,0 1,1 0,0-1,-3 1,2-1,0 0,2 0,1 1,1-1,-2 1,-1 0,0 0,0 0,-2 0,1 1,0 1,0 0,2 2,0-1,1 0,3 0,2 0,0 0,-1 1,-2-1,-1 0,-3 1,-1-1,0-1,-1-1,0 0,0 0,1-1,1-2,3-2,1-3,1-2,0-3,-2 2,-2 0,-1 3,0 2,0 1,-1 1,0 0,-1 2,0 0,1 1,-1 0,0 0,1 1,0 0,1 1,0 0,0 0,-1 1,-1-1,-1-1,-1 2,2 0,1 0,0 1,1-1,0-2,1-1,2-1,-1-2,0-1,-1 0,1 0,-1 0,-1 1,-1 1,0 1,-1 0,2 1,0 0,-2 1,0 1,-2 2,0-1,-1 1,-1 0,2 1,1-1,0-1,2-1,1-1,-1-1,2 0,-2 1,0 1,0 1,-1-1,0 1,1-1,-1 2,0-1,0-1,0 0,0 0,0-1,0-1,0 0,1 0,0 0,1 0,-1 0,1 0,-2 0,0-1,0 1,-1-1,-1-1,1 0,1 1,0 0,-1-1,-1 1,1-1,0 0,-1 0,1 0,0 0,0 1,1 1,-1-1,1 1,0 0,0 0,1 0,-1 0,1 0,-2 0,2 0,-1 1,0-1,1 0,-1 0,0 0,0 0,0 0,0 0,1-1,-1 1,1 0,-2 0,2 0,-2 0,1 1,-2 1,-2 1,-1 0,0 1,-1 1,0 0,0 1,-1-1,1 1,-1-2,0 0,-1 0,0-1,1 2,1-1,0 0,0 0,0 1,1 0,2 2,1-1,0 0,0 1,-1-1,2 1,-3 0,1-1,-1-1,-2 0,1 1,-1 0,0 0,0 2,-1 1,1-1,0 1,0-1,1-2,1-1,0-1,0 0,1 0,0 1,-1 1,0-2,-2 1,0-2,-2 2,-1 1,1 1,0 0,0-1,0-1,-1 0,1 0,0-2,0 2,1 0,1 0,0-1,0 2,0-1,0-1,0 1,0-1,0 0,0 2,1-2,1 0,-1 1,0-1,1 0,0-1,-1 1,0 0,0 0,0 0,-1 0,0 1,0-1,0 0,0 1,0 0,2-1,0 0,1-1,0-2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3-23T07:36:45.509"/>
    </inkml:context>
    <inkml:brush xml:id="br0">
      <inkml:brushProperty name="width" value="0.07938" units="cm"/>
      <inkml:brushProperty name="height" value="0.07938" units="cm"/>
      <inkml:brushProperty name="color" value="#2E75B6"/>
      <inkml:brushProperty name="transparency" value="50"/>
      <inkml:brushProperty name="ignorePressure" value="1"/>
    </inkml:brush>
  </inkml:definitions>
  <inkml:trace contextRef="#ctx0" brushRef="#br0">732 1065,'0'-2,"0"0,0-1,0 0,0-1,0 0,0-1,1 1,0 0,3 1,-2 0,0 0,-1 0,1 0,-1-1,1 1,-1 0,0-2,1 1,0 0,-1 0,0 0,0-1,-1 0,0 1,0-1,0 1,0 0,0-1,0 0,0 0,0 1,0 0,0-1,0 1,0-1,0 1,0-1,0-1,0-2,0 0,0 0,0 0,0 0,0 1,0 0,0 0,0 2,0 0,0 1,0 0,0-1,0 0,0-1,0 1,0 0,0-1,0 2,0-1,0 1,0-1,1 2,0-1,2 0,0 1,2 0,-1 0,1 0,-1 1,-2-1,2 0,-1 1,1-1,0 0,0-1,1 1,-1 1,-1-1,3 0,-1 0,0 1,1 0,0 1,0 1,0-1,1 1,-1 0,1 0,-2 1,1-1,1 0,0 0,-2 0,2 0,-2 0,2 0,-1 0,0 0,1 0,-1 0,0 1,0 0,-1 0,0 1,0 0,0-1,1 0,0-2,-2 0,1-2,-2 1,2 0,-3-1,2 1,-1-1,2 2,1 0,0 1,-1 0,2 1,0 1,0 0,-1 1,-1 0,-1 0,1-1,0 1,1-1,1 0,1 0,0-1,0 0,0 0,0-1,-1 0,0 0,-1 0,1 0,2 0,0 0,0 0,-1-1,-1 1,0 0,-1 0,1-2,0 0,2 0,-2-1,2 0,0 0,-1 0,1 1,-2 1,1 0,-1 1,2 0,1-1,4-2,0-1,0-1,0 0,-2 1,-2 1,-2 2,0 2,1 2,-2-1,0 1,-1 1,0-1,-2-1,3 1,-2 0,0 0,1-1,0-1,1 0,0-1,2 1,0 0,-1 0,2-1,1 2,-2-1,3 0,1 0,0 0,1-1,0 0,-2-1,2 0,0-3,-1 0,0 0,-3 0,0 2,-3 0,0 1,-2 1,0 2,2 1,-3 1,2 1,-2-1,1 1,-1 0,-1-1,1 0,-1-1,-1 0,3 0,-1-1,3 0,0-1,0-1,0 0,0 0,0 0,-1-1,0 0,2 0,4-2,2-1,2-1,0 0,0 1,-4 0,-1 1,-2 2,-3 1,-1 1,-1 0,2 0,0 0,1 0,1-1,-2 0,0 0,1 0,-1 0,1 0,1 0,0 0,-1 0,-1 0,2 0,1 0,2-1,-1-1,1-1,0 0,-3 0,0 0,-1 1,-2 1,0 3,-2 1,1-1,1 1,-1-2,1 1,0-2,1 1,0-1,1 0,1-1,0 0,-1 0,0 0,0 0,0 1,-1 0,0 0,0 0,0 0,0 0,0 0,1 0,-1 0,1 0,1 0,0 0,2 0,-1 0,0 1,1 0,2-1,-1 1,0 0,0-1,1 0,-3 0,-1 1,-3 0,1 0,-1 0,2 0,2-1,0 0,2 0,0 0,-2 0,-1 0,0 0,-2 0,2 0,-2 0,0 0,0 0,-1 0,2 0,-2 0,2 0,-1 0,0-1,-2 0,1 0,0 0,0 0,2 0,-2 0,2-3,0 0,1-1,1 0,-1 0,-1 0,-2 0,-1 1,0 1,-1 2,-1 2,2 2,-1-1,2 1,-2 0,1 1,1 0,-1-1,1 1,0-1,0-1,4 0,0-1,0-1,2 0,-2 0,1 0,-1 0,-2 0,0 0,-1 0,1-1,-1 0,0-1,1 1,0 1,1 0,0-1,-3 1,2-1,0 0,2 0,1 1,1-1,-2 1,-1 0,0 0,0 0,-2 0,1 1,0 1,0 0,2 2,0-1,1 0,3 0,2 0,0 0,-1 1,-2-1,-1 0,-3 1,-1-1,0-1,-1-1,0 0,0 0,1-1,1-2,3-2,1-3,1-2,0-3,-2 2,-2 0,-1 3,0 2,0 1,-1 1,0 0,-1 2,0 0,1 1,-1 0,0 0,1 1,0 0,1 1,0 0,0 0,-1 1,-1-1,-1-1,-1 2,2 0,1 0,0 1,1-1,0-2,1-1,2-1,-1-2,0-1,-1 0,1 0,-1 0,-1 1,-1 1,0 1,-1 0,2 1,0 0,-2 1,0 1,-2 2,0-1,-1 1,-1 0,2 1,1-1,0-1,2-1,1-1,-1-1,2 0,-2 1,0 1,0 1,-1-1,0 1,1-1,-1 2,0-1,0-1,0 0,0 0,0-1,0-1,0 0,1 0,0 0,1 0,-1 0,1 0,-2 0,0-1,0 1,-1-1,-1-1,1 0,1 1,0 0,-1-1,-1 1,1-1,0 0,-1 0,1 0,0 0,0 1,1 1,-1-1,1 1,0 0,0 0,1 0,-1 0,1 0,-2 0,2 0,-1 1,0-1,1 0,-1 0,0 0,0 0,0 0,0 0,1-1,-1 1,1 0,-2 0,2 0,-2 0,1 1,-2 1,-2 1,-1 0,0 1,-1 1,0 0,0 1,-1-1,1 1,-1-2,0 0,-1 0,0-1,1 2,1-1,0 0,0 0,0 1,1 0,2 2,1-1,0 0,0 1,-1-1,2 1,-3 0,1-1,-1-1,-2 0,1 1,-1 0,0 0,0 2,-1 1,1-1,0 1,0-1,1-2,1-1,0-1,0 0,1 0,0 1,-1 1,0-2,-2 1,0-2,-2 2,-1 1,1 1,0 0,0-1,0-1,-1 0,1 0,0-2,0 2,1 0,1 0,0-1,0 2,0-1,0-1,0 1,0-1,0 0,0 2,1-2,1 0,-1 1,0-1,1 0,0-1,-1 1,0 0,0 0,0 0,-1 0,0 1,0-1,0 0,0 1,0 0,2-1,0 0,1-1,0-2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05BFD-0FDE-4A71-BE96-3D1268ABDB4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D7719-A8C7-4681-9E08-6F725322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Strong attacker model : can see everything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7719-A8C7-4681-9E08-6F7253225B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21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Extension and the external application introduces some overhead in the browser execution for the</a:t>
            </a:r>
            <a:r>
              <a:rPr lang="en-US" baseline="0" dirty="0"/>
              <a:t> voluntary users.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7719-A8C7-4681-9E08-6F7253225B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26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Efficiency reason/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Time measurement between concurrent droplets (periodic) or receive JS and sending first request (loading)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Give basic intuition about the overlapping</a:t>
            </a: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distribution, why the overlap is bad for a distinguisher.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125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</a:t>
            </a:r>
            <a:r>
              <a:rPr lang="en-US" baseline="0" dirty="0"/>
              <a:t> some intuition why adding noise helps, increases the overlapping portion significantly from the non overlapping part of these 2 distribution.</a:t>
            </a:r>
          </a:p>
          <a:p>
            <a:r>
              <a:rPr lang="en-US" baseline="0" dirty="0"/>
              <a:t>Now go the graph and first explain what is on x and y axis. Increasing x axis improves privacy but bad for user experience as it increases latency.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7719-A8C7-4681-9E08-6F7253225B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27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not have enabled the extension all the time (switch off button)</a:t>
            </a: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792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exclude mobile users. But they will have flat rates in a few years as well.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Session time number might be per site and not per tab reload. But there we could use a “global shared worker” to let the tabs communicate.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637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Intention hiding: Deniability is not enough for ...</a:t>
            </a:r>
          </a:p>
          <a:p>
            <a:r>
              <a:rPr lang="en-US" dirty="0"/>
              <a:t>Medic conditions like HIV, or even about socially critical living “choices”.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7719-A8C7-4681-9E08-6F7253225B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0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Solved Deniability issue.</a:t>
            </a:r>
          </a:p>
          <a:p>
            <a:r>
              <a:rPr lang="en-US" dirty="0"/>
              <a:t>The animation: introduce</a:t>
            </a:r>
            <a:r>
              <a:rPr lang="en-US" baseline="0" dirty="0"/>
              <a:t> voluntary and involuntary participant terms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7719-A8C7-4681-9E08-6F7253225B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7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contrast to previous work we implemented fully functional </a:t>
            </a:r>
            <a:r>
              <a:rPr lang="en-US" dirty="0" err="1"/>
              <a:t>uni</a:t>
            </a:r>
            <a:r>
              <a:rPr lang="en-US" dirty="0"/>
              <a:t> and bidirectional channel. Broadcast feed and a bidirectional chat.</a:t>
            </a:r>
          </a:p>
          <a:p>
            <a:r>
              <a:rPr lang="en-US" dirty="0"/>
              <a:t>Privacy</a:t>
            </a:r>
            <a:r>
              <a:rPr lang="en-US" baseline="0" dirty="0"/>
              <a:t> metric: privacy budget-&gt; time in which the voluntary participants can hide in the cover traffic provided by the involunta1ry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7719-A8C7-4681-9E08-6F7253225B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60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FORES BY IFRAME.</a:t>
            </a:r>
          </a:p>
          <a:p>
            <a:r>
              <a:rPr lang="en-US" dirty="0"/>
              <a:t>At feed: mention this is unidirectional case! mention cache</a:t>
            </a:r>
          </a:p>
          <a:p>
            <a:r>
              <a:rPr lang="en-US" dirty="0"/>
              <a:t>Mention indistinguishability. Because all do the same.</a:t>
            </a:r>
          </a:p>
          <a:p>
            <a:r>
              <a:rPr lang="en-US" dirty="0"/>
              <a:t>Active attacker cannot do anything!</a:t>
            </a:r>
          </a:p>
          <a:p>
            <a:r>
              <a:rPr lang="en-US" dirty="0" err="1"/>
              <a:t>Coverup</a:t>
            </a:r>
            <a:r>
              <a:rPr lang="en-US" dirty="0"/>
              <a:t> serer </a:t>
            </a:r>
            <a:r>
              <a:rPr lang="en-US" dirty="0" err="1"/>
              <a:t>cannt</a:t>
            </a:r>
            <a:r>
              <a:rPr lang="en-US" dirty="0"/>
              <a:t> be </a:t>
            </a:r>
            <a:r>
              <a:rPr lang="en-US" dirty="0" err="1"/>
              <a:t>malicous</a:t>
            </a:r>
            <a:r>
              <a:rPr lang="en-US" dirty="0"/>
              <a:t> in bi-directional case b/c same origin policy is needed to protect </a:t>
            </a:r>
            <a:r>
              <a:rPr lang="en-US" dirty="0" err="1"/>
              <a:t>CoverUp</a:t>
            </a:r>
            <a:r>
              <a:rPr lang="en-US" dirty="0"/>
              <a:t> JS</a:t>
            </a:r>
          </a:p>
          <a:p>
            <a:r>
              <a:rPr lang="en-US" dirty="0"/>
              <a:t>Feed consists out of more than one packet.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7719-A8C7-4681-9E08-6F7253225B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92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Predefined list of documents -&gt; random delivery -&gt; no choice (would reveal intention)</a:t>
            </a:r>
          </a:p>
          <a:p>
            <a:r>
              <a:rPr lang="en-US" dirty="0"/>
              <a:t>Fountain code (error correction code, order does not matter, one collects these pieces until one has enough  to assemble end data)</a:t>
            </a:r>
          </a:p>
          <a:p>
            <a:r>
              <a:rPr lang="en-US" dirty="0"/>
              <a:t>All or nothing encryption scheme: Set to protect people, no </a:t>
            </a:r>
            <a:r>
              <a:rPr lang="en-US" dirty="0" err="1"/>
              <a:t>dangerouse</a:t>
            </a:r>
            <a:r>
              <a:rPr lang="en-US" dirty="0"/>
              <a:t> content on involuntary users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7719-A8C7-4681-9E08-6F7253225B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9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Sends custom data to mix.</a:t>
            </a:r>
          </a:p>
          <a:p>
            <a:r>
              <a:rPr lang="en-US" dirty="0"/>
              <a:t>We do not replace the request in the extension, too much timing leakage.</a:t>
            </a:r>
          </a:p>
          <a:p>
            <a:r>
              <a:rPr lang="en-US" dirty="0"/>
              <a:t>Extension and JS already loaded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HTTPS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7719-A8C7-4681-9E08-6F7253225B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80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Private Information Retrieval and ZKP are inefficient/need several (i.e. more than one) communication rounds.</a:t>
            </a:r>
          </a:p>
          <a:p>
            <a:r>
              <a:rPr lang="en-US" dirty="0" err="1"/>
              <a:t>Igframe</a:t>
            </a:r>
            <a:r>
              <a:rPr lang="en-US" dirty="0"/>
              <a:t>: Needed because now</a:t>
            </a:r>
            <a:r>
              <a:rPr lang="en-US" baseline="0" dirty="0"/>
              <a:t> we replace data in the JS. This could be detected. -&gt; context of iframe needs to be protected.  -&gt; same origin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7719-A8C7-4681-9E08-6F7253225B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5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Ethical: We do not harm involuntary users and the data overhead is small. Only for non-mobile users. We inform user on the website and give option to opt 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7719-A8C7-4681-9E08-6F7253225B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3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7C47-EE1A-40C6-8A00-1C887A1A759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9AA-BEFB-46CC-8121-3733BD86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0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7C47-EE1A-40C6-8A00-1C887A1A759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9AA-BEFB-46CC-8121-3733BD86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7C47-EE1A-40C6-8A00-1C887A1A759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9AA-BEFB-46CC-8121-3733BD86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7C47-EE1A-40C6-8A00-1C887A1A759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9AA-BEFB-46CC-8121-3733BD86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2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7C47-EE1A-40C6-8A00-1C887A1A759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9AA-BEFB-46CC-8121-3733BD86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7C47-EE1A-40C6-8A00-1C887A1A759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9AA-BEFB-46CC-8121-3733BD86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0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7C47-EE1A-40C6-8A00-1C887A1A759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9AA-BEFB-46CC-8121-3733BD86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7C47-EE1A-40C6-8A00-1C887A1A759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9AA-BEFB-46CC-8121-3733BD86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7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7C47-EE1A-40C6-8A00-1C887A1A759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9AA-BEFB-46CC-8121-3733BD86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8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7C47-EE1A-40C6-8A00-1C887A1A759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9AA-BEFB-46CC-8121-3733BD86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7C47-EE1A-40C6-8A00-1C887A1A759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9AA-BEFB-46CC-8121-3733BD86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0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A7C47-EE1A-40C6-8A00-1C887A1A759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109AA-BEFB-46CC-8121-3733BD86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4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90.png"/><Relationship Id="rId7" Type="http://schemas.openxmlformats.org/officeDocument/2006/relationships/customXml" Target="../ink/ink2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customXml" Target="../ink/ink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" y="816864"/>
            <a:ext cx="11399520" cy="2693099"/>
          </a:xfrm>
        </p:spPr>
        <p:txBody>
          <a:bodyPr>
            <a:noAutofit/>
          </a:bodyPr>
          <a:lstStyle/>
          <a:p>
            <a:r>
              <a:rPr lang="en-US" sz="4400" b="1" dirty="0"/>
              <a:t>CoverUp: Privacy Through </a:t>
            </a:r>
            <a:br>
              <a:rPr lang="en-US" sz="4400" b="1" dirty="0"/>
            </a:br>
            <a:r>
              <a:rPr lang="en-US" sz="4400" b="1" dirty="0"/>
              <a:t>“Forced” Participation </a:t>
            </a:r>
            <a:br>
              <a:rPr lang="en-US" sz="4400" b="1" dirty="0"/>
            </a:br>
            <a:r>
              <a:rPr lang="en-US" sz="4400" b="1" dirty="0"/>
              <a:t>in</a:t>
            </a:r>
            <a:br>
              <a:rPr lang="en-US" sz="4400" b="1" dirty="0"/>
            </a:br>
            <a:r>
              <a:rPr lang="en-US" sz="4400" b="1" dirty="0"/>
              <a:t>	Anonymous Communication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96224"/>
            <a:ext cx="10265664" cy="1130968"/>
          </a:xfrm>
        </p:spPr>
        <p:txBody>
          <a:bodyPr/>
          <a:lstStyle/>
          <a:p>
            <a:r>
              <a:rPr lang="en-US" dirty="0"/>
              <a:t>David Sommer, Aritra Dhar, Luka Malisa</a:t>
            </a:r>
          </a:p>
          <a:p>
            <a:r>
              <a:rPr lang="en-US" dirty="0"/>
              <a:t>Esfandiar Mohammadi, Daniel </a:t>
            </a:r>
            <a:r>
              <a:rPr lang="en-US" dirty="0" err="1"/>
              <a:t>Ronzani</a:t>
            </a:r>
            <a:r>
              <a:rPr lang="en-US" dirty="0"/>
              <a:t>, Srdjan Capkun</a:t>
            </a:r>
          </a:p>
        </p:txBody>
      </p:sp>
    </p:spTree>
    <p:extLst>
      <p:ext uri="{BB962C8B-B14F-4D97-AF65-F5344CB8AC3E}">
        <p14:creationId xmlns:p14="http://schemas.microsoft.com/office/powerpoint/2010/main" val="312403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Ethics? Liability?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4959"/>
          </a:xfrm>
        </p:spPr>
        <p:txBody>
          <a:bodyPr>
            <a:normAutofit/>
          </a:bodyPr>
          <a:lstStyle/>
          <a:p>
            <a:r>
              <a:rPr lang="en-US" dirty="0"/>
              <a:t>User get informed about their participation</a:t>
            </a:r>
          </a:p>
          <a:p>
            <a:pPr lvl="1"/>
            <a:r>
              <a:rPr lang="en-US" dirty="0"/>
              <a:t>Option to opt out </a:t>
            </a:r>
          </a:p>
          <a:p>
            <a:r>
              <a:rPr lang="en-US" dirty="0"/>
              <a:t>User do not get harmed</a:t>
            </a:r>
          </a:p>
          <a:p>
            <a:pPr lvl="1"/>
            <a:r>
              <a:rPr lang="en-US" dirty="0"/>
              <a:t>Computational overhead negligible</a:t>
            </a:r>
          </a:p>
          <a:p>
            <a:pPr lvl="1"/>
            <a:r>
              <a:rPr lang="en-US" dirty="0"/>
              <a:t>Data overhead minimal ( 7.5MB / day ) </a:t>
            </a:r>
          </a:p>
          <a:p>
            <a:r>
              <a:rPr lang="en-US" dirty="0"/>
              <a:t>Advertisement networks / Tracking Services</a:t>
            </a:r>
          </a:p>
          <a:p>
            <a:r>
              <a:rPr lang="en-US" dirty="0"/>
              <a:t>Ethics committee approval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go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Protocol transcripts are indistinguishable </a:t>
            </a:r>
          </a:p>
          <a:p>
            <a:pPr lvl="1"/>
            <a:r>
              <a:rPr lang="en-US" dirty="0"/>
              <a:t>Chat and Feed look identical due to TLS</a:t>
            </a:r>
          </a:p>
          <a:p>
            <a:r>
              <a:rPr lang="en-US" dirty="0"/>
              <a:t>What else can attacker do?</a:t>
            </a:r>
          </a:p>
          <a:p>
            <a:pPr lvl="1"/>
            <a:r>
              <a:rPr lang="en-US" dirty="0"/>
              <a:t>Analyze user’s entry server visiting pattern</a:t>
            </a:r>
          </a:p>
          <a:p>
            <a:pPr lvl="1"/>
            <a:r>
              <a:rPr lang="en-US" dirty="0"/>
              <a:t>Measure execution time by network timestamps</a:t>
            </a:r>
          </a:p>
          <a:p>
            <a:r>
              <a:rPr lang="en-US" dirty="0"/>
              <a:t>We assume:</a:t>
            </a:r>
          </a:p>
          <a:p>
            <a:pPr lvl="1"/>
            <a:r>
              <a:rPr lang="en-US" dirty="0"/>
              <a:t>Precise knowledge of execution time distributions for voluntary and involuntary user.</a:t>
            </a:r>
          </a:p>
        </p:txBody>
      </p:sp>
    </p:spTree>
    <p:extLst>
      <p:ext uri="{BB962C8B-B14F-4D97-AF65-F5344CB8AC3E}">
        <p14:creationId xmlns:p14="http://schemas.microsoft.com/office/powerpoint/2010/main" val="36205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CoverUp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 Timing Leakage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96"/>
          <p:cNvPicPr/>
          <p:nvPr/>
        </p:nvPicPr>
        <p:blipFill>
          <a:blip r:embed="rId3"/>
          <a:stretch/>
        </p:blipFill>
        <p:spPr>
          <a:xfrm>
            <a:off x="6795744" y="1562877"/>
            <a:ext cx="5082973" cy="4490481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94360" y="1790683"/>
                <a:ext cx="10515600" cy="4351338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Two measurement scenarios:</a:t>
                </a: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Setup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Server and client on same machine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TCP timestamp on loop-back interface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Timing leakage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Timestamp Frequency distribution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Less overlap </a:t>
                </a:r>
                <a14:m>
                  <m:oMath xmlns:m="http://schemas.openxmlformats.org/officeDocument/2006/math">
                    <m:r>
                      <a:rPr lang="en-US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higher distinguishability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Add noise to hide differences 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" y="1790683"/>
                <a:ext cx="10515600" cy="4351338"/>
              </a:xfrm>
              <a:prstGeom prst="rect">
                <a:avLst/>
              </a:prstGeom>
              <a:blipFill>
                <a:blip r:embed="rId4"/>
                <a:stretch>
                  <a:fillRect t="-266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798560" y="1621406"/>
            <a:ext cx="13004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In-Execution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98560" y="3786960"/>
            <a:ext cx="13004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Initialization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1727876" y="3036266"/>
            <a:ext cx="4024816" cy="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2081966" y="2697045"/>
            <a:ext cx="0" cy="33922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3628156" y="3036266"/>
            <a:ext cx="0" cy="330138"/>
          </a:xfrm>
          <a:prstGeom prst="line">
            <a:avLst/>
          </a:prstGeom>
          <a:ln w="1905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2081966" y="3190712"/>
            <a:ext cx="154619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3628156" y="2866656"/>
            <a:ext cx="755391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4383547" y="2866656"/>
            <a:ext cx="755391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40648" y="3135037"/>
            <a:ext cx="1233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Initialization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08716" y="2555332"/>
            <a:ext cx="838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In-Exec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89494" y="2316057"/>
            <a:ext cx="217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CoverUp</a:t>
            </a:r>
            <a:r>
              <a:rPr lang="en-US" dirty="0"/>
              <a:t> JavaScript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258386" y="3279429"/>
            <a:ext cx="239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Mix Server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88051" y="3013741"/>
            <a:ext cx="59182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time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88053" y="2680526"/>
            <a:ext cx="91255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Browser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4383547" y="3036266"/>
            <a:ext cx="0" cy="330138"/>
          </a:xfrm>
          <a:prstGeom prst="line">
            <a:avLst/>
          </a:prstGeom>
          <a:ln w="1905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5138938" y="3036266"/>
            <a:ext cx="0" cy="330138"/>
          </a:xfrm>
          <a:prstGeom prst="line">
            <a:avLst/>
          </a:prstGeom>
          <a:ln w="1905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362204" y="2558900"/>
            <a:ext cx="838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In-Exec</a:t>
            </a:r>
          </a:p>
        </p:txBody>
      </p:sp>
    </p:spTree>
    <p:extLst>
      <p:ext uri="{BB962C8B-B14F-4D97-AF65-F5344CB8AC3E}">
        <p14:creationId xmlns:p14="http://schemas.microsoft.com/office/powerpoint/2010/main" val="170282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7" grpId="0"/>
      <p:bldP spid="48" grpId="0"/>
      <p:bldP spid="50" grpId="0"/>
      <p:bldP spid="51" grpId="0"/>
      <p:bldP spid="52" grpId="0"/>
      <p:bldP spid="53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CoverUp: Adding Noise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ustomShape 2"/>
              <p:cNvSpPr/>
              <p:nvPr/>
            </p:nvSpPr>
            <p:spPr>
              <a:xfrm>
                <a:off x="838079" y="1825560"/>
                <a:ext cx="5533537" cy="435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Add uniform noise </a:t>
                </a:r>
                <a14:m>
                  <m:oMath xmlns:m="http://schemas.openxmlformats.org/officeDocument/2006/math">
                    <m:r>
                      <a:rPr lang="en-US" sz="24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sz="2400" b="0" i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𝑤𝑖𝑑𝑡h</m:t>
                    </m:r>
                    <m:r>
                      <a:rPr lang="en-US" sz="2400" b="0" i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20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20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20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20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20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1022760" lvl="2">
                  <a:buClr>
                    <a:srgbClr val="000000"/>
                  </a:buClr>
                  <a:buSzPct val="45000"/>
                </a:pPr>
                <a:endParaRPr lang="en-US" sz="20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2400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14:m>
                  <m:oMath xmlns:m="http://schemas.openxmlformats.org/officeDocument/2006/math">
                    <m:r>
                      <a:rPr lang="en-US" sz="24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𝑎𝑐𝑐𝑢𝑟𝑎𝑐𝑦</m:t>
                    </m:r>
                    <m:r>
                      <a:rPr lang="en-US" sz="24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:= </m:t>
                    </m:r>
                    <m:f>
                      <m:fPr>
                        <m:ctrlPr>
                          <a:rPr lang="en-US" sz="24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𝑡𝑝</m:t>
                        </m:r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𝑡𝑛</m:t>
                        </m:r>
                      </m:num>
                      <m:den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𝑡𝑝</m:t>
                        </m:r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𝑡𝑛</m:t>
                        </m:r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𝑓𝑝</m:t>
                        </m:r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𝑓𝑛</m:t>
                        </m:r>
                      </m:den>
                    </m:f>
                  </m:oMath>
                </a14:m>
                <a:endParaRPr lang="en-US" sz="2400" b="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1803600" lvl="3" indent="-323640"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10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3308760" lvl="7">
                  <a:buClr>
                    <a:srgbClr val="000000"/>
                  </a:buClr>
                  <a:buSzPct val="45000"/>
                </a:pPr>
                <a14:m>
                  <m:oMath xmlns:m="http://schemas.openxmlformats.org/officeDocument/2006/math">
                    <m:r>
                      <a:rPr lang="en-US" sz="16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𝑡𝑝</m:t>
                    </m:r>
                  </m:oMath>
                </a14:m>
                <a:r>
                  <a:rPr lang="en-US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= true positive</a:t>
                </a:r>
              </a:p>
              <a:p>
                <a:pPr marL="3308760" lvl="7">
                  <a:buClr>
                    <a:srgbClr val="000000"/>
                  </a:buClr>
                  <a:buSzPct val="45000"/>
                </a:pPr>
                <a14:m>
                  <m:oMath xmlns:m="http://schemas.openxmlformats.org/officeDocument/2006/math">
                    <m:r>
                      <a:rPr lang="en-US" sz="16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spc="-1" dirty="0" err="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= false negative</a:t>
                </a:r>
              </a:p>
            </p:txBody>
          </p:sp>
        </mc:Choice>
        <mc:Fallback xmlns="">
          <p:sp>
            <p:nvSpPr>
              <p:cNvPr id="99" name="CustomShap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79" y="1825560"/>
                <a:ext cx="5533537" cy="4350600"/>
              </a:xfrm>
              <a:prstGeom prst="rect">
                <a:avLst/>
              </a:prstGeom>
              <a:blipFill>
                <a:blip r:embed="rId3"/>
                <a:stretch>
                  <a:fillRect t="-11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45"/>
          <a:stretch/>
        </p:blipFill>
        <p:spPr>
          <a:xfrm>
            <a:off x="6294569" y="2108561"/>
            <a:ext cx="5805158" cy="37845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26968" y="5978232"/>
            <a:ext cx="52119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Upper Privacy Bound</a:t>
            </a:r>
          </a:p>
          <a:p>
            <a:pPr marL="108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Sample size: 1K (Initialization), 10K (In-Execution)</a:t>
            </a:r>
          </a:p>
          <a:p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345639" y="2572433"/>
            <a:ext cx="4441370" cy="1101317"/>
            <a:chOff x="1345639" y="2572433"/>
            <a:chExt cx="4441370" cy="11013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8" name="Ink 27"/>
                <p14:cNvContentPartPr/>
                <p14:nvPr/>
              </p14:nvContentPartPr>
              <p14:xfrm>
                <a:off x="1867164" y="2799888"/>
                <a:ext cx="147801" cy="60240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52744" y="2785485"/>
                  <a:ext cx="175919" cy="63048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1345639" y="2572433"/>
              <a:ext cx="4441370" cy="1101317"/>
              <a:chOff x="1283340" y="2468801"/>
              <a:chExt cx="4441370" cy="110131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283340" y="2474751"/>
                <a:ext cx="4441370" cy="1095367"/>
                <a:chOff x="4846479" y="5021959"/>
                <a:chExt cx="4913205" cy="1303443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12" name="Ink 11"/>
                    <p14:cNvContentPartPr/>
                    <p14:nvPr/>
                  </p14:nvContentPartPr>
                  <p14:xfrm>
                    <a:off x="5268700" y="5285541"/>
                    <a:ext cx="163503" cy="716832"/>
                  </p14:xfrm>
                </p:contentPart>
              </mc:Choice>
              <mc:Fallback xmlns="">
                <p:pic>
                  <p:nvPicPr>
                    <p:cNvPr id="12" name="Ink 11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252787" y="5268402"/>
                      <a:ext cx="195328" cy="7511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5" name="Ink 4"/>
                    <p14:cNvContentPartPr/>
                    <p14:nvPr/>
                  </p14:nvContentPartPr>
                  <p14:xfrm>
                    <a:off x="8099856" y="5800169"/>
                    <a:ext cx="1282065" cy="202204"/>
                  </p14:xfrm>
                </p:contentPart>
              </mc:Choice>
              <mc:Fallback xmlns="">
                <p:pic>
                  <p:nvPicPr>
                    <p:cNvPr id="5" name="Ink 4"/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083925" y="5783069"/>
                      <a:ext cx="1313131" cy="235548"/>
                    </a:xfrm>
                    <a:prstGeom prst="rect">
                      <a:avLst/>
                    </a:prstGeom>
                  </p:spPr>
                </p:pic>
              </mc:Fallback>
            </mc:AlternateContent>
            <p:cxnSp>
              <p:nvCxnSpPr>
                <p:cNvPr id="6" name="Straight Connector 5"/>
                <p:cNvCxnSpPr>
                  <a:cxnSpLocks/>
                </p:cNvCxnSpPr>
                <p:nvPr/>
              </p:nvCxnSpPr>
              <p:spPr>
                <a:xfrm flipH="1">
                  <a:off x="5150101" y="5190610"/>
                  <a:ext cx="0" cy="811763"/>
                </a:xfrm>
                <a:prstGeom prst="line">
                  <a:avLst/>
                </a:prstGeom>
                <a:ln w="28575">
                  <a:head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>
                  <a:cxnSpLocks/>
                </p:cNvCxnSpPr>
                <p:nvPr/>
              </p:nvCxnSpPr>
              <p:spPr>
                <a:xfrm flipH="1">
                  <a:off x="5150101" y="6002373"/>
                  <a:ext cx="1678716" cy="0"/>
                </a:xfrm>
                <a:prstGeom prst="line">
                  <a:avLst/>
                </a:prstGeom>
                <a:ln w="28575">
                  <a:head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/>
                <p:cNvSpPr txBox="1"/>
                <p:nvPr/>
              </p:nvSpPr>
              <p:spPr>
                <a:xfrm>
                  <a:off x="6682903" y="5956070"/>
                  <a:ext cx="2918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846479" y="5021959"/>
                  <a:ext cx="2918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</a:t>
                  </a:r>
                </a:p>
              </p:txBody>
            </p:sp>
            <p:cxnSp>
              <p:nvCxnSpPr>
                <p:cNvPr id="10" name="Straight Connector 9"/>
                <p:cNvCxnSpPr>
                  <a:cxnSpLocks/>
                </p:cNvCxnSpPr>
                <p:nvPr/>
              </p:nvCxnSpPr>
              <p:spPr>
                <a:xfrm>
                  <a:off x="5345227" y="5947026"/>
                  <a:ext cx="1986" cy="1106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>
                  <a:cxnSpLocks/>
                </p:cNvCxnSpPr>
                <p:nvPr/>
              </p:nvCxnSpPr>
              <p:spPr>
                <a:xfrm>
                  <a:off x="6572047" y="5947026"/>
                  <a:ext cx="1986" cy="1106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>
                  <a:cxnSpLocks/>
                </p:cNvCxnSpPr>
                <p:nvPr/>
              </p:nvCxnSpPr>
              <p:spPr>
                <a:xfrm flipH="1">
                  <a:off x="7935053" y="5190610"/>
                  <a:ext cx="0" cy="811763"/>
                </a:xfrm>
                <a:prstGeom prst="line">
                  <a:avLst/>
                </a:prstGeom>
                <a:ln w="28575">
                  <a:head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cxnSpLocks/>
                </p:cNvCxnSpPr>
                <p:nvPr/>
              </p:nvCxnSpPr>
              <p:spPr>
                <a:xfrm flipH="1">
                  <a:off x="7935053" y="6002373"/>
                  <a:ext cx="1678716" cy="0"/>
                </a:xfrm>
                <a:prstGeom prst="line">
                  <a:avLst/>
                </a:prstGeom>
                <a:ln w="28575">
                  <a:head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9467854" y="5944494"/>
                  <a:ext cx="2918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</a:t>
                  </a:r>
                </a:p>
              </p:txBody>
            </p:sp>
            <p:cxnSp>
              <p:nvCxnSpPr>
                <p:cNvPr id="16" name="Straight Connector 15"/>
                <p:cNvCxnSpPr>
                  <a:cxnSpLocks/>
                </p:cNvCxnSpPr>
                <p:nvPr/>
              </p:nvCxnSpPr>
              <p:spPr>
                <a:xfrm>
                  <a:off x="8130179" y="5947026"/>
                  <a:ext cx="1986" cy="1106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cxnSpLocks/>
                </p:cNvCxnSpPr>
                <p:nvPr/>
              </p:nvCxnSpPr>
              <p:spPr>
                <a:xfrm>
                  <a:off x="9356999" y="5947026"/>
                  <a:ext cx="1986" cy="1106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Arrow: Right 17"/>
                <p:cNvSpPr/>
                <p:nvPr/>
              </p:nvSpPr>
              <p:spPr>
                <a:xfrm>
                  <a:off x="7094101" y="5536049"/>
                  <a:ext cx="709580" cy="295615"/>
                </a:xfrm>
                <a:prstGeom prst="rightArrow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132387" y="5311600"/>
                  <a:ext cx="636715" cy="3662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add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199626" y="5994874"/>
                  <a:ext cx="272372" cy="276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975815" y="5994874"/>
                  <a:ext cx="272372" cy="276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9220813" y="6000697"/>
                  <a:ext cx="272372" cy="276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w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083434" y="5698364"/>
                  <a:ext cx="636715" cy="3662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noise</a:t>
                  </a: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3811502" y="2468801"/>
                <a:ext cx="263804" cy="310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9" name="Ink 28"/>
                <p14:cNvContentPartPr/>
                <p14:nvPr/>
              </p14:nvContentPartPr>
              <p14:xfrm>
                <a:off x="4331872" y="3237582"/>
                <a:ext cx="1158943" cy="169925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17471" y="3223212"/>
                  <a:ext cx="1187025" cy="19794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" name="TextBox 30"/>
          <p:cNvSpPr txBox="1"/>
          <p:nvPr/>
        </p:nvSpPr>
        <p:spPr>
          <a:xfrm>
            <a:off x="9132943" y="2777728"/>
            <a:ext cx="11453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132943" y="2144992"/>
            <a:ext cx="114537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073589" y="2780962"/>
            <a:ext cx="1145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Initialization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66591" y="2122521"/>
            <a:ext cx="1145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In-Execution</a:t>
            </a:r>
          </a:p>
        </p:txBody>
      </p:sp>
    </p:spTree>
    <p:extLst>
      <p:ext uri="{BB962C8B-B14F-4D97-AF65-F5344CB8AC3E}">
        <p14:creationId xmlns:p14="http://schemas.microsoft.com/office/powerpoint/2010/main" val="13578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CoverUp: Privacy Budget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295" y="1377777"/>
            <a:ext cx="5649017" cy="530722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7857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92105"/>
              </p:ext>
            </p:extLst>
          </p:nvPr>
        </p:nvGraphicFramePr>
        <p:xfrm>
          <a:off x="562386" y="1825625"/>
          <a:ext cx="5533134" cy="14782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44378">
                  <a:extLst>
                    <a:ext uri="{9D8B030D-6E8A-4147-A177-3AD203B41FA5}">
                      <a16:colId xmlns:a16="http://schemas.microsoft.com/office/drawing/2014/main" val="873720943"/>
                    </a:ext>
                  </a:extLst>
                </a:gridCol>
                <a:gridCol w="1844378">
                  <a:extLst>
                    <a:ext uri="{9D8B030D-6E8A-4147-A177-3AD203B41FA5}">
                      <a16:colId xmlns:a16="http://schemas.microsoft.com/office/drawing/2014/main" val="332821150"/>
                    </a:ext>
                  </a:extLst>
                </a:gridCol>
                <a:gridCol w="1844378">
                  <a:extLst>
                    <a:ext uri="{9D8B030D-6E8A-4147-A177-3AD203B41FA5}">
                      <a16:colId xmlns:a16="http://schemas.microsoft.com/office/drawing/2014/main" val="1265034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1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Periodic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799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Loading feed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112941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Loading 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106042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94360" y="3479275"/>
            <a:ext cx="5757672" cy="32678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Privacy Budget for Feed</a:t>
            </a:r>
          </a:p>
          <a:p>
            <a:pPr marL="889200" lvl="1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Invoke feed 4 times/day, 10min/stay*</a:t>
            </a:r>
          </a:p>
          <a:p>
            <a:pPr marL="889200" lvl="1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1k loading &amp; 20k periodic observations/year</a:t>
            </a:r>
          </a:p>
          <a:p>
            <a:pPr marL="889200" lvl="1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Privacy budget: 1 year @ acc &lt; 51%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45150"/>
            <a:ext cx="2396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-1" dirty="0">
                <a:uFill>
                  <a:solidFill>
                    <a:srgbClr val="FFFFFF"/>
                  </a:solidFill>
                </a:uFill>
              </a:rPr>
              <a:t>*Calculated over working days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1013" y="4594513"/>
            <a:ext cx="92146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71013" y="1997617"/>
            <a:ext cx="86831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17867" y="4552274"/>
            <a:ext cx="11453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Initialization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7867" y="1943755"/>
            <a:ext cx="11453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In-Execution</a:t>
            </a:r>
          </a:p>
        </p:txBody>
      </p:sp>
    </p:spTree>
    <p:extLst>
      <p:ext uri="{BB962C8B-B14F-4D97-AF65-F5344CB8AC3E}">
        <p14:creationId xmlns:p14="http://schemas.microsoft.com/office/powerpoint/2010/main" val="2727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CoverUp</a:t>
            </a:r>
            <a:r>
              <a:rPr lang="en-US" dirty="0"/>
              <a:t>: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068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External application </a:t>
            </a:r>
          </a:p>
          <a:p>
            <a:pPr lvl="1"/>
            <a:r>
              <a:rPr lang="en-US" dirty="0"/>
              <a:t>Implemented in Java</a:t>
            </a:r>
          </a:p>
          <a:p>
            <a:pPr lvl="1"/>
            <a:r>
              <a:rPr lang="en-US" dirty="0"/>
              <a:t>Features: feed, chat and interactive browsing</a:t>
            </a:r>
          </a:p>
          <a:p>
            <a:pPr lvl="1"/>
            <a:r>
              <a:rPr lang="en-US" dirty="0"/>
              <a:t>Uses crypto APIs from whisper systems and JCA</a:t>
            </a:r>
          </a:p>
          <a:p>
            <a:r>
              <a:rPr lang="en-US" dirty="0"/>
              <a:t>Browser extension</a:t>
            </a:r>
          </a:p>
          <a:p>
            <a:pPr lvl="1"/>
            <a:r>
              <a:rPr lang="en-US" dirty="0"/>
              <a:t>Firefox extension based on </a:t>
            </a:r>
            <a:r>
              <a:rPr lang="en-US" dirty="0" err="1"/>
              <a:t>WebExtension</a:t>
            </a:r>
            <a:r>
              <a:rPr lang="en-US" dirty="0"/>
              <a:t> API</a:t>
            </a:r>
          </a:p>
          <a:p>
            <a:r>
              <a:rPr lang="en-US" dirty="0"/>
              <a:t>Mix and CoverUp server</a:t>
            </a:r>
          </a:p>
          <a:p>
            <a:pPr lvl="1"/>
            <a:r>
              <a:rPr lang="en-US" dirty="0"/>
              <a:t>Implemented using Java EE Servlet API</a:t>
            </a:r>
          </a:p>
          <a:p>
            <a:pPr lvl="1"/>
            <a:r>
              <a:rPr lang="en-US" dirty="0"/>
              <a:t>Hosted on Apache Tomcat webserver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28" y="365125"/>
            <a:ext cx="3307923" cy="3424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28" y="3889888"/>
            <a:ext cx="3735172" cy="26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CoverUp: Performance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94360" y="1748011"/>
                <a:ext cx="10515600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Session time 10 minutes</a:t>
                </a: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Performance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Packet size: 75 KB every 30s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Goodput: 20KBit/s 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Decent enough for chat application</a:t>
                </a: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Per user overhead with 10 connections/day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Around 165 MB/month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Streaming services consume more data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Most landlines are flat rate </a:t>
                </a:r>
                <a14:m>
                  <m:oMath xmlns:m="http://schemas.openxmlformats.org/officeDocument/2006/math">
                    <m:r>
                      <a:rPr lang="en-US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no upper bound on traffic volume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" y="1748011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589506"/>
            <a:ext cx="4954143" cy="3282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7136" y="3871722"/>
            <a:ext cx="3750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Reference: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Demandware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shopping index 2016Q1</a:t>
            </a:r>
          </a:p>
        </p:txBody>
      </p:sp>
      <p:sp>
        <p:nvSpPr>
          <p:cNvPr id="5" name="Rectangle 4"/>
          <p:cNvSpPr/>
          <p:nvPr/>
        </p:nvSpPr>
        <p:spPr>
          <a:xfrm>
            <a:off x="6981825" y="957072"/>
            <a:ext cx="1576959" cy="291465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Conclusions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88264" y="1748010"/>
                <a:ext cx="11481816" cy="506122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CoverUp “forced” participation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Increases anonymity set for any mix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Intention hiding mechanism &gt; plausible deniability</a:t>
                </a: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In-depth privacy analysis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Attacker model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Detailed analysis of timing leakage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Remedy for timing leakage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addition of noise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Quantitative privacy metric </a:t>
                </a: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Legal and ethical aspects</a:t>
                </a:r>
              </a:p>
              <a:p>
                <a:pPr marL="889200" lvl="1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Detailed legal discussion in the paper considering different jurisdictions (US, EU, CH)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4" y="1748010"/>
                <a:ext cx="11481816" cy="5061221"/>
              </a:xfrm>
              <a:prstGeom prst="rect">
                <a:avLst/>
              </a:prstGeom>
              <a:blipFill>
                <a:blip r:embed="rId2"/>
                <a:stretch>
                  <a:fillRect t="-1205" r="-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9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3672720" y="999024"/>
            <a:ext cx="4441056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8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Thank you</a:t>
            </a:r>
            <a:endParaRPr lang="en-US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 descr="Aks-the-right-&lt;strong&gt;question-logo&lt;/strong&gt;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38" y="256156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14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CoverUp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 Upper Privacy Bound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ustomShape 2"/>
              <p:cNvSpPr/>
              <p:nvPr/>
            </p:nvSpPr>
            <p:spPr>
              <a:xfrm>
                <a:off x="838080" y="1825560"/>
                <a:ext cx="5196960" cy="435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Statistical distance </a:t>
                </a:r>
                <a14:m>
                  <m:oMath xmlns:m="http://schemas.openxmlformats.org/officeDocument/2006/math">
                    <m:r>
                      <a:rPr lang="en-US" sz="2400" b="0" i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between two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565560" lvl="1">
                  <a:buClr>
                    <a:srgbClr val="000000"/>
                  </a:buClr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trike="noStrike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trike="noStrike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trike="noStrike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)|</m:t>
                          </m:r>
                        </m:e>
                      </m:nary>
                    </m:oMath>
                  </m:oMathPara>
                </a14:m>
                <a:endParaRPr lang="en-US" sz="2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889200" lvl="1" indent="-323640"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2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Upper Privacy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sample.</a:t>
                </a: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2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432000" indent="-32364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Composition of attacker’s advantage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samples:</a:t>
                </a:r>
              </a:p>
              <a:p>
                <a:pPr marL="108360">
                  <a:lnSpc>
                    <a:spcPct val="100000"/>
                  </a:lnSpc>
                  <a:buClr>
                    <a:srgbClr val="000000"/>
                  </a:buClr>
                  <a:buSzPct val="45000"/>
                </a:pPr>
                <a:endParaRPr lang="en-US" sz="2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565560" lvl="1">
                  <a:buClr>
                    <a:srgbClr val="000000"/>
                  </a:buClr>
                  <a:buSzPct val="45000"/>
                </a:pPr>
                <a:r>
                  <a:rPr lang="en-US" sz="2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+ </m:t>
                    </m:r>
                    <m:d>
                      <m:dPr>
                        <m:ctrlPr>
                          <a:rPr lang="en-US" sz="2400" b="0" i="1" strike="noStrike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trike="noStrike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 –</m:t>
                        </m:r>
                        <m:sSub>
                          <m:sSubPr>
                            <m:ctrlPr>
                              <a:rPr lang="en-US" sz="2400" b="0" i="1" strike="noStrike" spc="-1" dirty="0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trike="noStrike" spc="-1" dirty="0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trike="noStrike" spc="-1" dirty="0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trike="noStrike" spc="-1" dirty="0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400" b="0" i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565560" lvl="1">
                  <a:buClr>
                    <a:srgbClr val="000000"/>
                  </a:buClr>
                  <a:buSzPct val="45000"/>
                </a:pPr>
                <a:r>
                  <a:rPr lang="en-US" sz="2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</p:txBody>
          </p:sp>
        </mc:Choice>
        <mc:Fallback>
          <p:sp>
            <p:nvSpPr>
              <p:cNvPr id="99" name="CustomShap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80" y="1825560"/>
                <a:ext cx="5196960" cy="4350600"/>
              </a:xfrm>
              <a:prstGeom prst="rect">
                <a:avLst/>
              </a:prstGeom>
              <a:blipFill>
                <a:blip r:embed="rId2"/>
                <a:stretch>
                  <a:fillRect t="-1120" r="-1407" b="-9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5"/>
          <a:stretch/>
        </p:blipFill>
        <p:spPr>
          <a:xfrm>
            <a:off x="5999608" y="1825560"/>
            <a:ext cx="6036104" cy="39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12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Motivations: ACN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Strong anonymity</a:t>
                </a:r>
              </a:p>
              <a:p>
                <a:pPr lvl="1"/>
                <a:r>
                  <a:rPr lang="en-US" dirty="0"/>
                  <a:t>Hides which users are connected to whom</a:t>
                </a:r>
              </a:p>
              <a:p>
                <a:pPr lvl="1"/>
                <a:r>
                  <a:rPr lang="en-US" dirty="0"/>
                  <a:t>Hinders surveillance and censorship</a:t>
                </a:r>
              </a:p>
              <a:p>
                <a:pPr lvl="1"/>
                <a:r>
                  <a:rPr lang="en-US" dirty="0"/>
                  <a:t>Examples: Tor, Hornet, DISSENT etc.</a:t>
                </a:r>
              </a:p>
              <a:p>
                <a:r>
                  <a:rPr lang="en-US" dirty="0"/>
                  <a:t>Major problem: bootstrapping</a:t>
                </a:r>
              </a:p>
              <a:p>
                <a:pPr lvl="1"/>
                <a:r>
                  <a:rPr lang="en-US" dirty="0"/>
                  <a:t>Low number of users reduces the privacy guarantees</a:t>
                </a:r>
              </a:p>
              <a:p>
                <a:pPr lvl="1"/>
                <a:r>
                  <a:rPr lang="en-US" dirty="0"/>
                  <a:t>Lower privacy guarantees makes ACN unattractive: circular problem</a:t>
                </a:r>
              </a:p>
              <a:p>
                <a:r>
                  <a:rPr lang="en-US" dirty="0"/>
                  <a:t>Participation alone raises suspicion </a:t>
                </a:r>
              </a:p>
              <a:p>
                <a:pPr lvl="1"/>
                <a:r>
                  <a:rPr lang="en-US" dirty="0"/>
                  <a:t>Establishment of communication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Intention of communication 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37" y="1174448"/>
            <a:ext cx="1155031" cy="698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068" y="2212604"/>
            <a:ext cx="2257691" cy="46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6" y="3021927"/>
            <a:ext cx="1956551" cy="10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Independence of additional noise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838080" y="1825560"/>
            <a:ext cx="519696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Overlap: 98.2%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522" y="1616286"/>
            <a:ext cx="5618306" cy="45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734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Motivations: Deniability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Intention hiding more than deniability</a:t>
            </a:r>
          </a:p>
          <a:p>
            <a:pPr lvl="1"/>
            <a:r>
              <a:rPr lang="en-US" dirty="0"/>
              <a:t>Accessing classified or leaked documents</a:t>
            </a:r>
          </a:p>
          <a:p>
            <a:pPr lvl="1"/>
            <a:r>
              <a:rPr lang="en-US" dirty="0"/>
              <a:t>Information related to specific medic conditions </a:t>
            </a:r>
          </a:p>
          <a:p>
            <a:r>
              <a:rPr lang="en-US" dirty="0"/>
              <a:t>Covert Channels &amp; steganography</a:t>
            </a:r>
          </a:p>
          <a:p>
            <a:pPr lvl="1"/>
            <a:r>
              <a:rPr lang="en-US" dirty="0" err="1"/>
              <a:t>Covertcast</a:t>
            </a:r>
            <a:r>
              <a:rPr lang="en-US" dirty="0"/>
              <a:t>, </a:t>
            </a:r>
            <a:r>
              <a:rPr lang="en-US" dirty="0" err="1"/>
              <a:t>FreeWave</a:t>
            </a:r>
            <a:r>
              <a:rPr lang="en-US" dirty="0"/>
              <a:t>, SWEET etc.</a:t>
            </a:r>
          </a:p>
          <a:p>
            <a:pPr lvl="1"/>
            <a:r>
              <a:rPr lang="en-US" dirty="0"/>
              <a:t>Only partial solution</a:t>
            </a:r>
          </a:p>
          <a:p>
            <a:r>
              <a:rPr lang="en-US" dirty="0"/>
              <a:t>Why is it important?</a:t>
            </a:r>
          </a:p>
          <a:p>
            <a:pPr lvl="1"/>
            <a:r>
              <a:rPr lang="en-US" dirty="0"/>
              <a:t>Freedom of speech</a:t>
            </a:r>
          </a:p>
          <a:p>
            <a:pPr lvl="1"/>
            <a:r>
              <a:rPr lang="en-US" dirty="0"/>
              <a:t>Whistleblowers</a:t>
            </a:r>
          </a:p>
          <a:p>
            <a:pPr lvl="1"/>
            <a:r>
              <a:rPr lang="en-US" dirty="0"/>
              <a:t>Open journalism</a:t>
            </a:r>
          </a:p>
          <a:p>
            <a:pPr lvl="1"/>
            <a:r>
              <a:rPr lang="en-US" dirty="0"/>
              <a:t>User profiling by governmental agencies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57" y="1112923"/>
            <a:ext cx="2098811" cy="1399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6269" y="2854305"/>
            <a:ext cx="2507387" cy="304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53" y="3732932"/>
            <a:ext cx="1949225" cy="10956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155" y="5355949"/>
            <a:ext cx="2959613" cy="5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0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Forced Participation?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350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Problems with ACNs</a:t>
                </a:r>
              </a:p>
              <a:p>
                <a:pPr lvl="1"/>
                <a:r>
                  <a:rPr lang="en-US" dirty="0"/>
                  <a:t>Bootstrapping: provide large anonymity set</a:t>
                </a:r>
              </a:p>
              <a:p>
                <a:pPr lvl="1"/>
                <a:r>
                  <a:rPr lang="en-US" dirty="0"/>
                  <a:t>Avoiding suspicion by intention hiding </a:t>
                </a:r>
              </a:p>
              <a:p>
                <a:r>
                  <a:rPr lang="en-US" dirty="0"/>
                  <a:t>“Forced” participation?</a:t>
                </a:r>
              </a:p>
              <a:p>
                <a:pPr lvl="1"/>
                <a:r>
                  <a:rPr lang="en-US" dirty="0"/>
                  <a:t>Involving unaware/involuntary users from highly visited sites </a:t>
                </a:r>
              </a:p>
              <a:p>
                <a:pPr lvl="1"/>
                <a:r>
                  <a:rPr lang="en-US" dirty="0"/>
                  <a:t>Passively redirects visitors to an ACN</a:t>
                </a:r>
              </a:p>
              <a:p>
                <a:pPr lvl="1"/>
                <a:r>
                  <a:rPr lang="en-US" dirty="0"/>
                  <a:t>Enlarged anonymity set</a:t>
                </a:r>
              </a:p>
              <a:p>
                <a:r>
                  <a:rPr lang="en-US" dirty="0"/>
                  <a:t>Intention hiding </a:t>
                </a:r>
              </a:p>
              <a:p>
                <a:pPr lvl="1"/>
                <a:r>
                  <a:rPr lang="en-US" dirty="0"/>
                  <a:t>Hard to determine if one is forced or willing participant</a:t>
                </a:r>
              </a:p>
              <a:p>
                <a:pPr lvl="1"/>
                <a:r>
                  <a:rPr lang="en-US" dirty="0"/>
                  <a:t>All the users of CNN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potential users of WikiLeaks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3508"/>
                <a:ext cx="10515600" cy="4351338"/>
              </a:xfrm>
              <a:blipFill>
                <a:blip r:embed="rId3"/>
                <a:stretch>
                  <a:fillRect l="-1043" t="-238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297" y="4334514"/>
            <a:ext cx="643689" cy="308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611" y="4039051"/>
            <a:ext cx="1349848" cy="899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14" y="4039051"/>
            <a:ext cx="894282" cy="8942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9013684" y="4489000"/>
            <a:ext cx="5525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7" idx="2"/>
            <a:endCxn id="6" idx="2"/>
          </p:cNvCxnSpPr>
          <p:nvPr/>
        </p:nvCxnSpPr>
        <p:spPr>
          <a:xfrm rot="16200000" flipH="1">
            <a:off x="9963437" y="3690851"/>
            <a:ext cx="5617" cy="2490580"/>
          </a:xfrm>
          <a:prstGeom prst="curvedConnector3">
            <a:avLst>
              <a:gd name="adj1" fmla="val 873731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EFF &lt;strong&gt;NSA-logo&lt;/strong&gt; Parody (black) | EFF Photos | Flick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98" y="2303404"/>
            <a:ext cx="1610045" cy="15907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48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6616"/>
          </a:xfrm>
        </p:spPr>
        <p:txBody>
          <a:bodyPr>
            <a:normAutofit/>
          </a:bodyPr>
          <a:lstStyle/>
          <a:p>
            <a:r>
              <a:rPr lang="en-US" dirty="0"/>
              <a:t>Uses “forced participation” </a:t>
            </a:r>
          </a:p>
          <a:p>
            <a:pPr lvl="1"/>
            <a:r>
              <a:rPr lang="en-US" dirty="0"/>
              <a:t>Unidirectional channel to deliver broadcast (Feed)</a:t>
            </a:r>
          </a:p>
          <a:p>
            <a:pPr lvl="1"/>
            <a:r>
              <a:rPr lang="en-US" dirty="0"/>
              <a:t>Bidirectional channel to implement secure chat protocol</a:t>
            </a:r>
          </a:p>
          <a:p>
            <a:r>
              <a:rPr lang="en-US" dirty="0"/>
              <a:t>Previous Work</a:t>
            </a:r>
          </a:p>
          <a:p>
            <a:pPr lvl="1"/>
            <a:r>
              <a:rPr lang="en-US" dirty="0" err="1"/>
              <a:t>ConScript</a:t>
            </a:r>
            <a:r>
              <a:rPr lang="en-US" dirty="0"/>
              <a:t>, </a:t>
            </a:r>
            <a:r>
              <a:rPr lang="en-US" dirty="0" err="1"/>
              <a:t>AdLeaks</a:t>
            </a:r>
            <a:r>
              <a:rPr lang="en-US" dirty="0"/>
              <a:t>, New covert channels in HTTP</a:t>
            </a:r>
          </a:p>
          <a:p>
            <a:r>
              <a:rPr lang="en-US" dirty="0"/>
              <a:t>Working Prototype </a:t>
            </a:r>
          </a:p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Detailed attacker model</a:t>
            </a:r>
          </a:p>
          <a:p>
            <a:pPr lvl="1"/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Analysis of the attacker’s capabilities</a:t>
            </a:r>
          </a:p>
          <a:p>
            <a:pPr lvl="1"/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Analysis of privacy leakage and mitigation techniques</a:t>
            </a:r>
            <a:r>
              <a:rPr lang="en-US" dirty="0"/>
              <a:t>	</a:t>
            </a:r>
          </a:p>
          <a:p>
            <a:r>
              <a:rPr lang="en-US" dirty="0"/>
              <a:t>Quantitative privacy metric</a:t>
            </a:r>
          </a:p>
        </p:txBody>
      </p:sp>
    </p:spTree>
    <p:extLst>
      <p:ext uri="{BB962C8B-B14F-4D97-AF65-F5344CB8AC3E}">
        <p14:creationId xmlns:p14="http://schemas.microsoft.com/office/powerpoint/2010/main" val="207241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611" y="3663302"/>
            <a:ext cx="10515600" cy="2983651"/>
          </a:xfrm>
        </p:spPr>
        <p:txBody>
          <a:bodyPr>
            <a:normAutofit/>
          </a:bodyPr>
          <a:lstStyle/>
          <a:p>
            <a:r>
              <a:rPr lang="en-US" dirty="0"/>
              <a:t>Attacker model</a:t>
            </a:r>
          </a:p>
          <a:p>
            <a:pPr lvl="1"/>
            <a:r>
              <a:rPr lang="en-US" dirty="0"/>
              <a:t>Full network control (monitor/drop/fake)</a:t>
            </a:r>
          </a:p>
          <a:p>
            <a:pPr lvl="1"/>
            <a:r>
              <a:rPr lang="en-US" dirty="0"/>
              <a:t>Entry and </a:t>
            </a:r>
            <a:r>
              <a:rPr lang="en-US" dirty="0" err="1"/>
              <a:t>CoverUp</a:t>
            </a:r>
            <a:r>
              <a:rPr lang="en-US" dirty="0"/>
              <a:t> server</a:t>
            </a:r>
          </a:p>
          <a:p>
            <a:pPr lvl="1"/>
            <a:r>
              <a:rPr lang="en-US" dirty="0"/>
              <a:t>mix server (unidirectional only)</a:t>
            </a:r>
          </a:p>
          <a:p>
            <a:r>
              <a:rPr lang="en-US" dirty="0"/>
              <a:t>Trust assumption</a:t>
            </a:r>
          </a:p>
          <a:p>
            <a:pPr lvl="1"/>
            <a:r>
              <a:rPr lang="en-US" dirty="0"/>
              <a:t>Voluntary user’s machine not compromised</a:t>
            </a:r>
          </a:p>
        </p:txBody>
      </p:sp>
      <p:cxnSp>
        <p:nvCxnSpPr>
          <p:cNvPr id="5" name="Gerade Verbindung mit Pfeil 111"/>
          <p:cNvCxnSpPr/>
          <p:nvPr/>
        </p:nvCxnSpPr>
        <p:spPr>
          <a:xfrm flipV="1">
            <a:off x="10216165" y="3160801"/>
            <a:ext cx="881626" cy="231246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114"/>
          <p:cNvCxnSpPr/>
          <p:nvPr/>
        </p:nvCxnSpPr>
        <p:spPr>
          <a:xfrm flipV="1">
            <a:off x="10302824" y="4651497"/>
            <a:ext cx="656845" cy="9214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105"/>
          <p:cNvCxnSpPr/>
          <p:nvPr/>
        </p:nvCxnSpPr>
        <p:spPr>
          <a:xfrm flipH="1" flipV="1">
            <a:off x="7693644" y="3248526"/>
            <a:ext cx="973948" cy="21934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8817366" y="998161"/>
            <a:ext cx="1150380" cy="1126314"/>
            <a:chOff x="8817366" y="998161"/>
            <a:chExt cx="1150380" cy="1126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8817366" y="1806247"/>
                  <a:ext cx="1150380" cy="3182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68" dirty="0"/>
                    <a:t>entry server</a:t>
                  </a:r>
                  <a14:m>
                    <m:oMath xmlns:m="http://schemas.openxmlformats.org/officeDocument/2006/math">
                      <m:r>
                        <a:rPr lang="en-US" sz="1468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468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366" y="1806247"/>
                  <a:ext cx="1150380" cy="318228"/>
                </a:xfrm>
                <a:prstGeom prst="rect">
                  <a:avLst/>
                </a:prstGeom>
                <a:blipFill>
                  <a:blip r:embed="rId3"/>
                  <a:stretch>
                    <a:fillRect l="-2116" t="-3774" b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484" y="998161"/>
              <a:ext cx="832817" cy="83282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80" y="1158963"/>
            <a:ext cx="563549" cy="6250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52144" y="1537878"/>
            <a:ext cx="221081" cy="162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8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17109" r="4018" b="25862"/>
          <a:stretch/>
        </p:blipFill>
        <p:spPr>
          <a:xfrm>
            <a:off x="11031490" y="4169028"/>
            <a:ext cx="706010" cy="4425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67315" y="3141558"/>
            <a:ext cx="234360" cy="770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8" b="1" dirty="0"/>
              <a:t>.</a:t>
            </a:r>
          </a:p>
          <a:p>
            <a:r>
              <a:rPr lang="en-US" sz="1468" b="1" dirty="0"/>
              <a:t>.</a:t>
            </a:r>
          </a:p>
          <a:p>
            <a:r>
              <a:rPr lang="en-US" sz="1468" b="1" dirty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17109" r="4018" b="25862"/>
          <a:stretch/>
        </p:blipFill>
        <p:spPr>
          <a:xfrm>
            <a:off x="11031490" y="1211819"/>
            <a:ext cx="706010" cy="4425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211" y="1158167"/>
            <a:ext cx="563549" cy="62508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845541" y="5449921"/>
            <a:ext cx="1094030" cy="1267351"/>
            <a:chOff x="9671886" y="3309006"/>
            <a:chExt cx="1341343" cy="155384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9439" y="3309006"/>
              <a:ext cx="1126236" cy="112623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671886" y="4472680"/>
              <a:ext cx="1341343" cy="390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68"/>
                <a:t>mix server</a:t>
              </a:r>
              <a:endParaRPr lang="en-US" sz="1468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69" y="5777474"/>
            <a:ext cx="563549" cy="62508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8689365" y="3383373"/>
            <a:ext cx="1406383" cy="941972"/>
            <a:chOff x="8689365" y="3383373"/>
            <a:chExt cx="1406383" cy="941972"/>
          </a:xfrm>
        </p:grpSpPr>
        <p:sp>
          <p:nvSpPr>
            <p:cNvPr id="24" name="Rectangle 23"/>
            <p:cNvSpPr/>
            <p:nvPr/>
          </p:nvSpPr>
          <p:spPr>
            <a:xfrm>
              <a:off x="8689365" y="4007116"/>
              <a:ext cx="1406383" cy="318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68" dirty="0"/>
                <a:t>CoverUp server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407" y="3383373"/>
              <a:ext cx="626659" cy="626659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57" y="3466409"/>
            <a:ext cx="563549" cy="625079"/>
          </a:xfrm>
          <a:prstGeom prst="rect">
            <a:avLst/>
          </a:prstGeom>
        </p:spPr>
      </p:pic>
      <p:sp>
        <p:nvSpPr>
          <p:cNvPr id="28" name="Rechteck 3"/>
          <p:cNvSpPr/>
          <p:nvPr/>
        </p:nvSpPr>
        <p:spPr>
          <a:xfrm>
            <a:off x="8791687" y="612382"/>
            <a:ext cx="1277081" cy="3182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68" b="1" dirty="0"/>
              <a:t>1. </a:t>
            </a:r>
            <a:r>
              <a:rPr lang="de-DE" sz="1468" b="1" dirty="0" err="1"/>
              <a:t>connects</a:t>
            </a:r>
            <a:r>
              <a:rPr lang="de-DE" sz="1468" b="1" dirty="0"/>
              <a:t> </a:t>
            </a:r>
            <a:r>
              <a:rPr lang="de-DE" sz="1468" b="1" dirty="0" err="1"/>
              <a:t>to</a:t>
            </a:r>
            <a:endParaRPr lang="de-DE" sz="1468" b="1" dirty="0"/>
          </a:p>
        </p:txBody>
      </p:sp>
      <p:grpSp>
        <p:nvGrpSpPr>
          <p:cNvPr id="29" name="Gruppierung 24"/>
          <p:cNvGrpSpPr/>
          <p:nvPr/>
        </p:nvGrpSpPr>
        <p:grpSpPr>
          <a:xfrm>
            <a:off x="8753214" y="4445302"/>
            <a:ext cx="1278684" cy="893783"/>
            <a:chOff x="3350588" y="4489578"/>
            <a:chExt cx="1278684" cy="891969"/>
          </a:xfrm>
        </p:grpSpPr>
        <p:sp>
          <p:nvSpPr>
            <p:cNvPr id="30" name="Pfeil nach unten 66"/>
            <p:cNvSpPr/>
            <p:nvPr/>
          </p:nvSpPr>
          <p:spPr>
            <a:xfrm>
              <a:off x="3805988" y="4489578"/>
              <a:ext cx="367885" cy="891969"/>
            </a:xfrm>
            <a:prstGeom prst="down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 useBgFill="1">
          <p:nvSpPr>
            <p:cNvPr id="31" name="Rechteck 72"/>
            <p:cNvSpPr/>
            <p:nvPr/>
          </p:nvSpPr>
          <p:spPr>
            <a:xfrm>
              <a:off x="3350588" y="4654694"/>
              <a:ext cx="1278684" cy="417234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de-DE" sz="1468" b="1" dirty="0"/>
                <a:t>3. </a:t>
              </a:r>
              <a:r>
                <a:rPr lang="de-DE" sz="1468" b="1" dirty="0" err="1"/>
                <a:t>forwards</a:t>
              </a:r>
              <a:r>
                <a:rPr lang="de-DE" sz="1468" b="1" dirty="0"/>
                <a:t> </a:t>
              </a:r>
              <a:br>
                <a:rPr lang="de-DE" sz="1468" b="1" dirty="0"/>
              </a:br>
              <a:r>
                <a:rPr lang="de-DE" sz="1468" b="1" dirty="0"/>
                <a:t>via JS </a:t>
              </a:r>
              <a:r>
                <a:rPr lang="de-DE" sz="1468" b="1" dirty="0" err="1"/>
                <a:t>code</a:t>
              </a:r>
              <a:r>
                <a:rPr lang="de-DE" sz="1468" b="1" dirty="0"/>
                <a:t> </a:t>
              </a:r>
              <a:r>
                <a:rPr lang="de-DE" sz="1468" b="1" dirty="0" err="1"/>
                <a:t>to</a:t>
              </a:r>
              <a:endParaRPr lang="de-DE" sz="1468" b="1" dirty="0"/>
            </a:p>
          </p:txBody>
        </p:sp>
      </p:grpSp>
      <p:cxnSp>
        <p:nvCxnSpPr>
          <p:cNvPr id="40" name="Gerade Verbindung mit Pfeil 29"/>
          <p:cNvCxnSpPr/>
          <p:nvPr/>
        </p:nvCxnSpPr>
        <p:spPr>
          <a:xfrm flipV="1">
            <a:off x="7823674" y="1418692"/>
            <a:ext cx="745291" cy="870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80"/>
          <p:cNvCxnSpPr>
            <a:stCxn id="16" idx="1"/>
          </p:cNvCxnSpPr>
          <p:nvPr/>
        </p:nvCxnSpPr>
        <p:spPr>
          <a:xfrm flipH="1" flipV="1">
            <a:off x="10216166" y="1427402"/>
            <a:ext cx="815324" cy="567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81"/>
          <p:cNvCxnSpPr/>
          <p:nvPr/>
        </p:nvCxnSpPr>
        <p:spPr>
          <a:xfrm flipH="1" flipV="1">
            <a:off x="10216165" y="1747036"/>
            <a:ext cx="743507" cy="77183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pierung 25"/>
          <p:cNvGrpSpPr/>
          <p:nvPr/>
        </p:nvGrpSpPr>
        <p:grpSpPr>
          <a:xfrm>
            <a:off x="8673802" y="2256726"/>
            <a:ext cx="1437508" cy="934567"/>
            <a:chOff x="3271155" y="2142422"/>
            <a:chExt cx="1437508" cy="1022249"/>
          </a:xfrm>
        </p:grpSpPr>
        <p:sp>
          <p:nvSpPr>
            <p:cNvPr id="44" name="Pfeil nach unten 11"/>
            <p:cNvSpPr/>
            <p:nvPr/>
          </p:nvSpPr>
          <p:spPr>
            <a:xfrm>
              <a:off x="3805967" y="2142422"/>
              <a:ext cx="367885" cy="1022249"/>
            </a:xfrm>
            <a:prstGeom prst="down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 useBgFill="1">
          <p:nvSpPr>
            <p:cNvPr id="45" name="Rechteck 64"/>
            <p:cNvSpPr/>
            <p:nvPr/>
          </p:nvSpPr>
          <p:spPr>
            <a:xfrm>
              <a:off x="3271155" y="2335122"/>
              <a:ext cx="1437508" cy="451790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de-DE" sz="1468" b="1" dirty="0"/>
                <a:t>2. </a:t>
              </a:r>
              <a:r>
                <a:rPr lang="de-DE" sz="1468" b="1" dirty="0" err="1"/>
                <a:t>forces</a:t>
              </a:r>
              <a:r>
                <a:rPr lang="de-DE" sz="1468" b="1" dirty="0"/>
                <a:t> </a:t>
              </a:r>
              <a:r>
                <a:rPr lang="de-DE" sz="1468" b="1" dirty="0" err="1"/>
                <a:t>clients</a:t>
              </a:r>
              <a:r>
                <a:rPr lang="de-DE" sz="1468" b="1" dirty="0"/>
                <a:t> </a:t>
              </a:r>
            </a:p>
            <a:p>
              <a:pPr algn="ctr"/>
              <a:r>
                <a:rPr lang="de-DE" sz="1468" b="1" dirty="0" err="1"/>
                <a:t>to</a:t>
              </a:r>
              <a:r>
                <a:rPr lang="de-DE" sz="1468" b="1" dirty="0"/>
                <a:t> </a:t>
              </a:r>
              <a:r>
                <a:rPr lang="de-DE" sz="1468" b="1" dirty="0" err="1"/>
                <a:t>connect</a:t>
              </a:r>
              <a:r>
                <a:rPr lang="de-DE" sz="1468" b="1" dirty="0"/>
                <a:t> </a:t>
              </a:r>
              <a:r>
                <a:rPr lang="de-DE" sz="1468" b="1" dirty="0" err="1"/>
                <a:t>to</a:t>
              </a:r>
              <a:endParaRPr lang="de-DE" sz="1468" b="1" dirty="0"/>
            </a:p>
          </p:txBody>
        </p:sp>
      </p:grpSp>
      <p:pic>
        <p:nvPicPr>
          <p:cNvPr id="46" name="Picture 6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17109" r="4018" b="25862"/>
          <a:stretch/>
        </p:blipFill>
        <p:spPr>
          <a:xfrm>
            <a:off x="11031490" y="2618578"/>
            <a:ext cx="706010" cy="442513"/>
          </a:xfrm>
          <a:prstGeom prst="rect">
            <a:avLst/>
          </a:prstGeom>
        </p:spPr>
      </p:pic>
      <p:cxnSp>
        <p:nvCxnSpPr>
          <p:cNvPr id="48" name="Gerade Verbindung mit Pfeil 89"/>
          <p:cNvCxnSpPr/>
          <p:nvPr/>
        </p:nvCxnSpPr>
        <p:spPr>
          <a:xfrm flipH="1" flipV="1">
            <a:off x="10216165" y="2075008"/>
            <a:ext cx="753438" cy="187835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108"/>
          <p:cNvCxnSpPr/>
          <p:nvPr/>
        </p:nvCxnSpPr>
        <p:spPr>
          <a:xfrm flipV="1">
            <a:off x="10073974" y="1634395"/>
            <a:ext cx="895629" cy="37762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024199" y="1100897"/>
            <a:ext cx="1807314" cy="2045736"/>
            <a:chOff x="6017621" y="1100897"/>
            <a:chExt cx="1807314" cy="2045736"/>
          </a:xfrm>
        </p:grpSpPr>
        <p:sp>
          <p:nvSpPr>
            <p:cNvPr id="51" name="Rounded Rectangle 175"/>
            <p:cNvSpPr/>
            <p:nvPr/>
          </p:nvSpPr>
          <p:spPr>
            <a:xfrm>
              <a:off x="6017621" y="1100897"/>
              <a:ext cx="1807314" cy="20457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grpSp>
          <p:nvGrpSpPr>
            <p:cNvPr id="52" name="Group 176"/>
            <p:cNvGrpSpPr/>
            <p:nvPr/>
          </p:nvGrpSpPr>
          <p:grpSpPr>
            <a:xfrm>
              <a:off x="6420432" y="1166665"/>
              <a:ext cx="1058365" cy="592778"/>
              <a:chOff x="1059451" y="1169908"/>
              <a:chExt cx="1275472" cy="914496"/>
            </a:xfrm>
          </p:grpSpPr>
          <p:pic>
            <p:nvPicPr>
              <p:cNvPr id="56" name="Picture 18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1" t="16547" r="14879" b="23452"/>
              <a:stretch/>
            </p:blipFill>
            <p:spPr>
              <a:xfrm>
                <a:off x="1165372" y="1169908"/>
                <a:ext cx="1063254" cy="914496"/>
              </a:xfrm>
              <a:prstGeom prst="rect">
                <a:avLst/>
              </a:prstGeom>
            </p:spPr>
          </p:pic>
          <p:sp>
            <p:nvSpPr>
              <p:cNvPr id="57" name="TextBox 183"/>
              <p:cNvSpPr txBox="1"/>
              <p:nvPr/>
            </p:nvSpPr>
            <p:spPr>
              <a:xfrm>
                <a:off x="1059451" y="1552463"/>
                <a:ext cx="1275472" cy="490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68" dirty="0"/>
                  <a:t>browser</a:t>
                </a:r>
              </a:p>
            </p:txBody>
          </p:sp>
        </p:grpSp>
      </p:grpSp>
      <p:sp>
        <p:nvSpPr>
          <p:cNvPr id="53" name="Rounded Rectangle 177"/>
          <p:cNvSpPr/>
          <p:nvPr/>
        </p:nvSpPr>
        <p:spPr>
          <a:xfrm>
            <a:off x="6247361" y="2601105"/>
            <a:ext cx="1404507" cy="4689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68" dirty="0"/>
              <a:t>external application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340282" y="1759443"/>
            <a:ext cx="1218667" cy="841662"/>
            <a:chOff x="6340282" y="1759443"/>
            <a:chExt cx="1218667" cy="841662"/>
          </a:xfrm>
        </p:grpSpPr>
        <p:cxnSp>
          <p:nvCxnSpPr>
            <p:cNvPr id="54" name="Straight Arrow Connector 180"/>
            <p:cNvCxnSpPr/>
            <p:nvPr/>
          </p:nvCxnSpPr>
          <p:spPr>
            <a:xfrm>
              <a:off x="6949458" y="1759443"/>
              <a:ext cx="157" cy="8416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 useBgFill="1">
          <p:nvSpPr>
            <p:cNvPr id="55" name="Rechteck 65"/>
            <p:cNvSpPr/>
            <p:nvPr/>
          </p:nvSpPr>
          <p:spPr>
            <a:xfrm>
              <a:off x="6340282" y="1923546"/>
              <a:ext cx="1218667" cy="451790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de-DE" sz="1468" b="1" dirty="0"/>
                <a:t>5. </a:t>
              </a:r>
              <a:r>
                <a:rPr lang="de-DE" sz="1468" b="1" dirty="0" err="1"/>
                <a:t>extract</a:t>
              </a:r>
              <a:r>
                <a:rPr lang="de-DE" sz="1468" b="1" dirty="0"/>
                <a:t> </a:t>
              </a:r>
            </a:p>
            <a:p>
              <a:pPr algn="ctr"/>
              <a:r>
                <a:rPr lang="de-DE" sz="1468" b="1" dirty="0" err="1"/>
                <a:t>feed</a:t>
              </a:r>
              <a:r>
                <a:rPr lang="de-DE" sz="1468" b="1" dirty="0"/>
                <a:t> </a:t>
              </a:r>
              <a:r>
                <a:rPr lang="de-DE" sz="1468" b="1" dirty="0" err="1"/>
                <a:t>content</a:t>
              </a:r>
              <a:endParaRPr lang="de-DE" sz="1468" b="1" dirty="0"/>
            </a:p>
          </p:txBody>
        </p:sp>
      </p:grpSp>
      <p:sp>
        <p:nvSpPr>
          <p:cNvPr id="59" name="TextBox 208"/>
          <p:cNvSpPr txBox="1"/>
          <p:nvPr/>
        </p:nvSpPr>
        <p:spPr>
          <a:xfrm>
            <a:off x="10667745" y="316468"/>
            <a:ext cx="1433500" cy="59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31" dirty="0"/>
              <a:t>involuntary participants</a:t>
            </a:r>
          </a:p>
        </p:txBody>
      </p:sp>
      <p:sp>
        <p:nvSpPr>
          <p:cNvPr id="60" name="TextBox 116"/>
          <p:cNvSpPr txBox="1"/>
          <p:nvPr/>
        </p:nvSpPr>
        <p:spPr>
          <a:xfrm>
            <a:off x="6260144" y="316468"/>
            <a:ext cx="1433500" cy="59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31" dirty="0"/>
              <a:t>voluntary participants</a:t>
            </a:r>
          </a:p>
        </p:txBody>
      </p:sp>
      <p:sp useBgFill="1">
        <p:nvSpPr>
          <p:cNvPr id="61" name="Rechteck 75"/>
          <p:cNvSpPr/>
          <p:nvPr/>
        </p:nvSpPr>
        <p:spPr>
          <a:xfrm>
            <a:off x="7974401" y="5602818"/>
            <a:ext cx="821059" cy="451790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/>
            <a:r>
              <a:rPr lang="de-DE" sz="1468" b="1" dirty="0"/>
              <a:t>4. </a:t>
            </a:r>
            <a:r>
              <a:rPr lang="de-DE" sz="1468" b="1" dirty="0" err="1"/>
              <a:t>sends</a:t>
            </a:r>
            <a:br>
              <a:rPr lang="de-DE" sz="1468" b="1" dirty="0"/>
            </a:br>
            <a:r>
              <a:rPr lang="de-DE" sz="1468" b="1" dirty="0" err="1"/>
              <a:t>feed</a:t>
            </a:r>
            <a:r>
              <a:rPr lang="de-DE" sz="1468" b="1" dirty="0"/>
              <a:t> </a:t>
            </a:r>
            <a:r>
              <a:rPr lang="de-DE" sz="1468" b="1" dirty="0" err="1"/>
              <a:t>to</a:t>
            </a:r>
            <a:endParaRPr lang="de-DE" sz="1468" b="1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CoverUp</a:t>
            </a:r>
            <a:endParaRPr lang="en-US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595" y="3466408"/>
            <a:ext cx="563549" cy="62508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16" y="1155734"/>
            <a:ext cx="563549" cy="6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28" grpId="0"/>
      <p:bldP spid="53" grpId="0" animBg="1"/>
      <p:bldP spid="59" grpId="0"/>
      <p:bldP spid="60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Unidirectional channel: Feed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8" r="39504" b="13967"/>
          <a:stretch/>
        </p:blipFill>
        <p:spPr>
          <a:xfrm>
            <a:off x="3936850" y="2655041"/>
            <a:ext cx="2425101" cy="2687353"/>
          </a:xfrm>
          <a:prstGeom prst="roundRect">
            <a:avLst>
              <a:gd name="adj" fmla="val 16994"/>
            </a:avLst>
          </a:prstGeom>
        </p:spPr>
      </p:pic>
      <p:grpSp>
        <p:nvGrpSpPr>
          <p:cNvPr id="6" name="Group 5"/>
          <p:cNvGrpSpPr/>
          <p:nvPr/>
        </p:nvGrpSpPr>
        <p:grpSpPr>
          <a:xfrm>
            <a:off x="1962281" y="3459800"/>
            <a:ext cx="1170055" cy="1818207"/>
            <a:chOff x="9659129" y="3321884"/>
            <a:chExt cx="1170055" cy="18182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949" y="3321884"/>
              <a:ext cx="1126236" cy="112623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659129" y="4370650"/>
              <a:ext cx="117005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Mix </a:t>
              </a:r>
            </a:p>
            <a:p>
              <a:pPr algn="ctr"/>
              <a:r>
                <a:rPr lang="en-US" sz="2200" dirty="0"/>
                <a:t>server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8" r="39504" b="13967"/>
          <a:stretch/>
        </p:blipFill>
        <p:spPr>
          <a:xfrm>
            <a:off x="9486447" y="2650711"/>
            <a:ext cx="2483587" cy="2691684"/>
          </a:xfrm>
          <a:prstGeom prst="roundRect">
            <a:avLst>
              <a:gd name="adj" fmla="val 16994"/>
            </a:avLst>
          </a:prstGeom>
        </p:spPr>
      </p:pic>
      <p:sp>
        <p:nvSpPr>
          <p:cNvPr id="10" name="TextBox 9"/>
          <p:cNvSpPr txBox="1"/>
          <p:nvPr/>
        </p:nvSpPr>
        <p:spPr>
          <a:xfrm>
            <a:off x="9490144" y="5346798"/>
            <a:ext cx="2476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External Application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0055" y="5337173"/>
            <a:ext cx="1128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Browser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30667" y="3835123"/>
            <a:ext cx="2044758" cy="419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JavaScript</a:t>
            </a:r>
          </a:p>
        </p:txBody>
      </p:sp>
      <p:sp>
        <p:nvSpPr>
          <p:cNvPr id="23" name="Can 62"/>
          <p:cNvSpPr/>
          <p:nvPr/>
        </p:nvSpPr>
        <p:spPr>
          <a:xfrm>
            <a:off x="7396731" y="3348277"/>
            <a:ext cx="1135100" cy="1266629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local</a:t>
            </a:r>
          </a:p>
          <a:p>
            <a:pPr algn="ctr"/>
            <a:r>
              <a:rPr lang="en-US" sz="2200" dirty="0"/>
              <a:t>storage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37409" y="2684886"/>
            <a:ext cx="837031" cy="329813"/>
          </a:xfrm>
          <a:prstGeom prst="rect">
            <a:avLst/>
          </a:prstGeom>
          <a:solidFill>
            <a:srgbClr val="2C2C2C"/>
          </a:solidFill>
          <a:ln>
            <a:solidFill>
              <a:srgbClr val="2C2C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www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26397" y="2922486"/>
            <a:ext cx="543072" cy="394274"/>
            <a:chOff x="1721985" y="4069777"/>
            <a:chExt cx="543072" cy="394274"/>
          </a:xfrm>
        </p:grpSpPr>
        <p:sp>
          <p:nvSpPr>
            <p:cNvPr id="30" name="Freeform: Shape 29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Graphic 44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2237965" y="2989845"/>
            <a:ext cx="543072" cy="394274"/>
            <a:chOff x="1721985" y="4069777"/>
            <a:chExt cx="543072" cy="394274"/>
          </a:xfrm>
        </p:grpSpPr>
        <p:sp>
          <p:nvSpPr>
            <p:cNvPr id="50" name="Freeform: Shape 49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Graphic 50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807957" y="2969287"/>
            <a:ext cx="543072" cy="394274"/>
            <a:chOff x="1721985" y="4069777"/>
            <a:chExt cx="543072" cy="394274"/>
          </a:xfrm>
        </p:grpSpPr>
        <p:sp>
          <p:nvSpPr>
            <p:cNvPr id="69" name="Freeform: Shape 68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Graphic 69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2540805" y="3070608"/>
            <a:ext cx="543072" cy="394274"/>
            <a:chOff x="1721985" y="4069777"/>
            <a:chExt cx="543072" cy="394274"/>
          </a:xfrm>
        </p:grpSpPr>
        <p:sp>
          <p:nvSpPr>
            <p:cNvPr id="54" name="Freeform: Shape 53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Graphic 54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2159725" y="2757567"/>
            <a:ext cx="543072" cy="394274"/>
            <a:chOff x="1721985" y="4069777"/>
            <a:chExt cx="543072" cy="394274"/>
          </a:xfrm>
        </p:grpSpPr>
        <p:sp>
          <p:nvSpPr>
            <p:cNvPr id="57" name="Freeform: Shape 56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Graphic 57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2683530" y="2731335"/>
            <a:ext cx="543072" cy="394274"/>
            <a:chOff x="1721985" y="4069777"/>
            <a:chExt cx="543072" cy="394274"/>
          </a:xfrm>
        </p:grpSpPr>
        <p:sp>
          <p:nvSpPr>
            <p:cNvPr id="63" name="Freeform: Shape 62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Graphic 63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2469469" y="2843417"/>
            <a:ext cx="543072" cy="394274"/>
            <a:chOff x="1721985" y="4069777"/>
            <a:chExt cx="543072" cy="394274"/>
          </a:xfrm>
        </p:grpSpPr>
        <p:sp>
          <p:nvSpPr>
            <p:cNvPr id="60" name="Freeform: Shape 59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Graphic 60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2415374" y="2586407"/>
            <a:ext cx="543072" cy="394274"/>
            <a:chOff x="1721985" y="4069777"/>
            <a:chExt cx="543072" cy="394274"/>
          </a:xfrm>
        </p:grpSpPr>
        <p:sp>
          <p:nvSpPr>
            <p:cNvPr id="66" name="Freeform: Shape 65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Graphic 66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cxnSp>
        <p:nvCxnSpPr>
          <p:cNvPr id="73" name="Straight Arrow Connector 72"/>
          <p:cNvCxnSpPr>
            <a:cxnSpLocks/>
          </p:cNvCxnSpPr>
          <p:nvPr/>
        </p:nvCxnSpPr>
        <p:spPr>
          <a:xfrm flipH="1" flipV="1">
            <a:off x="1157138" y="3308153"/>
            <a:ext cx="838219" cy="50641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6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17109" r="4018" b="25862"/>
          <a:stretch/>
        </p:blipFill>
        <p:spPr>
          <a:xfrm>
            <a:off x="511546" y="2753941"/>
            <a:ext cx="706010" cy="442513"/>
          </a:xfrm>
          <a:prstGeom prst="rect">
            <a:avLst/>
          </a:prstGeom>
        </p:spPr>
      </p:pic>
      <p:cxnSp>
        <p:nvCxnSpPr>
          <p:cNvPr id="77" name="Straight Arrow Connector 76"/>
          <p:cNvCxnSpPr>
            <a:cxnSpLocks/>
            <a:stCxn id="7" idx="1"/>
          </p:cNvCxnSpPr>
          <p:nvPr/>
        </p:nvCxnSpPr>
        <p:spPr>
          <a:xfrm flipH="1">
            <a:off x="1145157" y="4022918"/>
            <a:ext cx="821944" cy="49137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6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17109" r="4018" b="25862"/>
          <a:stretch/>
        </p:blipFill>
        <p:spPr>
          <a:xfrm>
            <a:off x="511546" y="4586036"/>
            <a:ext cx="706010" cy="442513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768937" y="3377616"/>
            <a:ext cx="543072" cy="394274"/>
            <a:chOff x="1721985" y="4069777"/>
            <a:chExt cx="543072" cy="394274"/>
          </a:xfrm>
        </p:grpSpPr>
        <p:sp>
          <p:nvSpPr>
            <p:cNvPr id="84" name="Freeform: Shape 83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Graphic 84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778939" y="3998718"/>
            <a:ext cx="543072" cy="394274"/>
            <a:chOff x="1721985" y="4069777"/>
            <a:chExt cx="543072" cy="394274"/>
          </a:xfrm>
        </p:grpSpPr>
        <p:sp>
          <p:nvSpPr>
            <p:cNvPr id="87" name="Freeform: Shape 86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Graphic 87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sp>
        <p:nvSpPr>
          <p:cNvPr id="89" name="TextBox 208"/>
          <p:cNvSpPr txBox="1"/>
          <p:nvPr/>
        </p:nvSpPr>
        <p:spPr>
          <a:xfrm>
            <a:off x="137300" y="1967031"/>
            <a:ext cx="14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involuntary participants</a:t>
            </a:r>
          </a:p>
        </p:txBody>
      </p:sp>
      <p:cxnSp>
        <p:nvCxnSpPr>
          <p:cNvPr id="90" name="Straight Arrow Connector 89"/>
          <p:cNvCxnSpPr>
            <a:cxnSpLocks/>
          </p:cNvCxnSpPr>
          <p:nvPr/>
        </p:nvCxnSpPr>
        <p:spPr>
          <a:xfrm>
            <a:off x="3083877" y="4029186"/>
            <a:ext cx="10467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3236827" y="3577647"/>
            <a:ext cx="543072" cy="394274"/>
            <a:chOff x="1721985" y="4069777"/>
            <a:chExt cx="543072" cy="394274"/>
          </a:xfrm>
        </p:grpSpPr>
        <p:sp>
          <p:nvSpPr>
            <p:cNvPr id="94" name="Freeform: Shape 93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Graphic 94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cxnSp>
        <p:nvCxnSpPr>
          <p:cNvPr id="96" name="Straight Arrow Connector 95"/>
          <p:cNvCxnSpPr>
            <a:cxnSpLocks/>
            <a:stCxn id="12" idx="3"/>
          </p:cNvCxnSpPr>
          <p:nvPr/>
        </p:nvCxnSpPr>
        <p:spPr>
          <a:xfrm>
            <a:off x="6175425" y="4045088"/>
            <a:ext cx="1221306" cy="1135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6606606" y="3604444"/>
            <a:ext cx="543072" cy="394274"/>
            <a:chOff x="1721985" y="4069777"/>
            <a:chExt cx="543072" cy="394274"/>
          </a:xfrm>
        </p:grpSpPr>
        <p:sp>
          <p:nvSpPr>
            <p:cNvPr id="98" name="Freeform: Shape 97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Graphic 98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>
            <a:off x="8119655" y="4390118"/>
            <a:ext cx="543072" cy="394274"/>
            <a:chOff x="1721985" y="4069777"/>
            <a:chExt cx="543072" cy="394274"/>
          </a:xfrm>
        </p:grpSpPr>
        <p:sp>
          <p:nvSpPr>
            <p:cNvPr id="102" name="Freeform: Shape 101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Graphic 102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8531831" y="4024433"/>
            <a:ext cx="100852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8688567" y="3604444"/>
            <a:ext cx="543072" cy="394274"/>
            <a:chOff x="1721985" y="4069777"/>
            <a:chExt cx="543072" cy="394274"/>
          </a:xfrm>
        </p:grpSpPr>
        <p:sp>
          <p:nvSpPr>
            <p:cNvPr id="111" name="Freeform: Shape 110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" name="Graphic 111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9643183" y="3334932"/>
            <a:ext cx="543072" cy="394274"/>
            <a:chOff x="1721985" y="4069777"/>
            <a:chExt cx="543072" cy="394274"/>
          </a:xfrm>
        </p:grpSpPr>
        <p:sp>
          <p:nvSpPr>
            <p:cNvPr id="114" name="Freeform: Shape 113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Graphic 114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grpSp>
        <p:nvGrpSpPr>
          <p:cNvPr id="116" name="Group 115"/>
          <p:cNvGrpSpPr/>
          <p:nvPr/>
        </p:nvGrpSpPr>
        <p:grpSpPr>
          <a:xfrm>
            <a:off x="10451763" y="3347918"/>
            <a:ext cx="543072" cy="394274"/>
            <a:chOff x="1721985" y="4069777"/>
            <a:chExt cx="543072" cy="394274"/>
          </a:xfrm>
        </p:grpSpPr>
        <p:sp>
          <p:nvSpPr>
            <p:cNvPr id="117" name="Freeform: Shape 116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Graphic 117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11260343" y="3347918"/>
            <a:ext cx="543072" cy="394274"/>
            <a:chOff x="1721985" y="4069777"/>
            <a:chExt cx="543072" cy="394274"/>
          </a:xfrm>
        </p:grpSpPr>
        <p:sp>
          <p:nvSpPr>
            <p:cNvPr id="120" name="Freeform: Shape 119"/>
            <p:cNvSpPr/>
            <p:nvPr/>
          </p:nvSpPr>
          <p:spPr>
            <a:xfrm>
              <a:off x="1800225" y="4127500"/>
              <a:ext cx="377825" cy="304800"/>
            </a:xfrm>
            <a:custGeom>
              <a:avLst/>
              <a:gdLst>
                <a:gd name="connsiteX0" fmla="*/ 0 w 377825"/>
                <a:gd name="connsiteY0" fmla="*/ 53975 h 304800"/>
                <a:gd name="connsiteX1" fmla="*/ 0 w 377825"/>
                <a:gd name="connsiteY1" fmla="*/ 53975 h 304800"/>
                <a:gd name="connsiteX2" fmla="*/ 9525 w 377825"/>
                <a:gd name="connsiteY2" fmla="*/ 79375 h 304800"/>
                <a:gd name="connsiteX3" fmla="*/ 15875 w 377825"/>
                <a:gd name="connsiteY3" fmla="*/ 127000 h 304800"/>
                <a:gd name="connsiteX4" fmla="*/ 22225 w 377825"/>
                <a:gd name="connsiteY4" fmla="*/ 136525 h 304800"/>
                <a:gd name="connsiteX5" fmla="*/ 25400 w 377825"/>
                <a:gd name="connsiteY5" fmla="*/ 146050 h 304800"/>
                <a:gd name="connsiteX6" fmla="*/ 44450 w 377825"/>
                <a:gd name="connsiteY6" fmla="*/ 171450 h 304800"/>
                <a:gd name="connsiteX7" fmla="*/ 50800 w 377825"/>
                <a:gd name="connsiteY7" fmla="*/ 180975 h 304800"/>
                <a:gd name="connsiteX8" fmla="*/ 76200 w 377825"/>
                <a:gd name="connsiteY8" fmla="*/ 203200 h 304800"/>
                <a:gd name="connsiteX9" fmla="*/ 92075 w 377825"/>
                <a:gd name="connsiteY9" fmla="*/ 219075 h 304800"/>
                <a:gd name="connsiteX10" fmla="*/ 133350 w 377825"/>
                <a:gd name="connsiteY10" fmla="*/ 225425 h 304800"/>
                <a:gd name="connsiteX11" fmla="*/ 155575 w 377825"/>
                <a:gd name="connsiteY11" fmla="*/ 231775 h 304800"/>
                <a:gd name="connsiteX12" fmla="*/ 174625 w 377825"/>
                <a:gd name="connsiteY12" fmla="*/ 247650 h 304800"/>
                <a:gd name="connsiteX13" fmla="*/ 174625 w 377825"/>
                <a:gd name="connsiteY13" fmla="*/ 266700 h 304800"/>
                <a:gd name="connsiteX14" fmla="*/ 177800 w 377825"/>
                <a:gd name="connsiteY14" fmla="*/ 292100 h 304800"/>
                <a:gd name="connsiteX15" fmla="*/ 180975 w 377825"/>
                <a:gd name="connsiteY15" fmla="*/ 301625 h 304800"/>
                <a:gd name="connsiteX16" fmla="*/ 190500 w 377825"/>
                <a:gd name="connsiteY16" fmla="*/ 304800 h 304800"/>
                <a:gd name="connsiteX17" fmla="*/ 212725 w 377825"/>
                <a:gd name="connsiteY17" fmla="*/ 295275 h 304800"/>
                <a:gd name="connsiteX18" fmla="*/ 215900 w 377825"/>
                <a:gd name="connsiteY18" fmla="*/ 285750 h 304800"/>
                <a:gd name="connsiteX19" fmla="*/ 225425 w 377825"/>
                <a:gd name="connsiteY19" fmla="*/ 279400 h 304800"/>
                <a:gd name="connsiteX20" fmla="*/ 254000 w 377825"/>
                <a:gd name="connsiteY20" fmla="*/ 254000 h 304800"/>
                <a:gd name="connsiteX21" fmla="*/ 273050 w 377825"/>
                <a:gd name="connsiteY21" fmla="*/ 244475 h 304800"/>
                <a:gd name="connsiteX22" fmla="*/ 282575 w 377825"/>
                <a:gd name="connsiteY22" fmla="*/ 234950 h 304800"/>
                <a:gd name="connsiteX23" fmla="*/ 301625 w 377825"/>
                <a:gd name="connsiteY23" fmla="*/ 228600 h 304800"/>
                <a:gd name="connsiteX24" fmla="*/ 314325 w 377825"/>
                <a:gd name="connsiteY24" fmla="*/ 209550 h 304800"/>
                <a:gd name="connsiteX25" fmla="*/ 320675 w 377825"/>
                <a:gd name="connsiteY25" fmla="*/ 200025 h 304800"/>
                <a:gd name="connsiteX26" fmla="*/ 342900 w 377825"/>
                <a:gd name="connsiteY26" fmla="*/ 171450 h 304800"/>
                <a:gd name="connsiteX27" fmla="*/ 349250 w 377825"/>
                <a:gd name="connsiteY27" fmla="*/ 161925 h 304800"/>
                <a:gd name="connsiteX28" fmla="*/ 355600 w 377825"/>
                <a:gd name="connsiteY28" fmla="*/ 152400 h 304800"/>
                <a:gd name="connsiteX29" fmla="*/ 361950 w 377825"/>
                <a:gd name="connsiteY29" fmla="*/ 133350 h 304800"/>
                <a:gd name="connsiteX30" fmla="*/ 368300 w 377825"/>
                <a:gd name="connsiteY30" fmla="*/ 107950 h 304800"/>
                <a:gd name="connsiteX31" fmla="*/ 374650 w 377825"/>
                <a:gd name="connsiteY31" fmla="*/ 88900 h 304800"/>
                <a:gd name="connsiteX32" fmla="*/ 377825 w 377825"/>
                <a:gd name="connsiteY32" fmla="*/ 79375 h 304800"/>
                <a:gd name="connsiteX33" fmla="*/ 374650 w 377825"/>
                <a:gd name="connsiteY33" fmla="*/ 53975 h 304800"/>
                <a:gd name="connsiteX34" fmla="*/ 365125 w 377825"/>
                <a:gd name="connsiteY34" fmla="*/ 50800 h 304800"/>
                <a:gd name="connsiteX35" fmla="*/ 352425 w 377825"/>
                <a:gd name="connsiteY35" fmla="*/ 47625 h 304800"/>
                <a:gd name="connsiteX36" fmla="*/ 320675 w 377825"/>
                <a:gd name="connsiteY36" fmla="*/ 50800 h 304800"/>
                <a:gd name="connsiteX37" fmla="*/ 311150 w 377825"/>
                <a:gd name="connsiteY37" fmla="*/ 53975 h 304800"/>
                <a:gd name="connsiteX38" fmla="*/ 273050 w 377825"/>
                <a:gd name="connsiteY38" fmla="*/ 44450 h 304800"/>
                <a:gd name="connsiteX39" fmla="*/ 215900 w 377825"/>
                <a:gd name="connsiteY39" fmla="*/ 25400 h 304800"/>
                <a:gd name="connsiteX40" fmla="*/ 193675 w 377825"/>
                <a:gd name="connsiteY40" fmla="*/ 15875 h 304800"/>
                <a:gd name="connsiteX41" fmla="*/ 174625 w 377825"/>
                <a:gd name="connsiteY41" fmla="*/ 9525 h 304800"/>
                <a:gd name="connsiteX42" fmla="*/ 155575 w 377825"/>
                <a:gd name="connsiteY42" fmla="*/ 3175 h 304800"/>
                <a:gd name="connsiteX43" fmla="*/ 146050 w 377825"/>
                <a:gd name="connsiteY43" fmla="*/ 0 h 304800"/>
                <a:gd name="connsiteX44" fmla="*/ 117475 w 377825"/>
                <a:gd name="connsiteY44" fmla="*/ 9525 h 304800"/>
                <a:gd name="connsiteX45" fmla="*/ 107950 w 377825"/>
                <a:gd name="connsiteY45" fmla="*/ 12700 h 304800"/>
                <a:gd name="connsiteX46" fmla="*/ 88900 w 377825"/>
                <a:gd name="connsiteY46" fmla="*/ 22225 h 304800"/>
                <a:gd name="connsiteX47" fmla="*/ 79375 w 377825"/>
                <a:gd name="connsiteY47" fmla="*/ 28575 h 304800"/>
                <a:gd name="connsiteX48" fmla="*/ 60325 w 377825"/>
                <a:gd name="connsiteY48" fmla="*/ 34925 h 304800"/>
                <a:gd name="connsiteX49" fmla="*/ 31750 w 377825"/>
                <a:gd name="connsiteY49" fmla="*/ 47625 h 304800"/>
                <a:gd name="connsiteX50" fmla="*/ 0 w 377825"/>
                <a:gd name="connsiteY50" fmla="*/ 539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825" h="304800">
                  <a:moveTo>
                    <a:pt x="0" y="53975"/>
                  </a:moveTo>
                  <a:lnTo>
                    <a:pt x="0" y="53975"/>
                  </a:lnTo>
                  <a:cubicBezTo>
                    <a:pt x="3175" y="62442"/>
                    <a:pt x="7752" y="70508"/>
                    <a:pt x="9525" y="79375"/>
                  </a:cubicBezTo>
                  <a:cubicBezTo>
                    <a:pt x="11889" y="91197"/>
                    <a:pt x="8956" y="113162"/>
                    <a:pt x="15875" y="127000"/>
                  </a:cubicBezTo>
                  <a:cubicBezTo>
                    <a:pt x="17582" y="130413"/>
                    <a:pt x="20518" y="133112"/>
                    <a:pt x="22225" y="136525"/>
                  </a:cubicBezTo>
                  <a:cubicBezTo>
                    <a:pt x="23722" y="139518"/>
                    <a:pt x="23603" y="143226"/>
                    <a:pt x="25400" y="146050"/>
                  </a:cubicBezTo>
                  <a:cubicBezTo>
                    <a:pt x="31082" y="154979"/>
                    <a:pt x="38579" y="162644"/>
                    <a:pt x="44450" y="171450"/>
                  </a:cubicBezTo>
                  <a:cubicBezTo>
                    <a:pt x="46567" y="174625"/>
                    <a:pt x="48317" y="178078"/>
                    <a:pt x="50800" y="180975"/>
                  </a:cubicBezTo>
                  <a:cubicBezTo>
                    <a:pt x="80481" y="215602"/>
                    <a:pt x="47009" y="174009"/>
                    <a:pt x="76200" y="203200"/>
                  </a:cubicBezTo>
                  <a:cubicBezTo>
                    <a:pt x="86783" y="213783"/>
                    <a:pt x="77258" y="212725"/>
                    <a:pt x="92075" y="219075"/>
                  </a:cubicBezTo>
                  <a:cubicBezTo>
                    <a:pt x="101699" y="223200"/>
                    <a:pt x="127614" y="224788"/>
                    <a:pt x="133350" y="225425"/>
                  </a:cubicBezTo>
                  <a:cubicBezTo>
                    <a:pt x="137419" y="226442"/>
                    <a:pt x="151020" y="229498"/>
                    <a:pt x="155575" y="231775"/>
                  </a:cubicBezTo>
                  <a:cubicBezTo>
                    <a:pt x="164416" y="236195"/>
                    <a:pt x="167603" y="240628"/>
                    <a:pt x="174625" y="247650"/>
                  </a:cubicBezTo>
                  <a:cubicBezTo>
                    <a:pt x="183092" y="273050"/>
                    <a:pt x="174625" y="241300"/>
                    <a:pt x="174625" y="266700"/>
                  </a:cubicBezTo>
                  <a:cubicBezTo>
                    <a:pt x="174625" y="275233"/>
                    <a:pt x="176274" y="283705"/>
                    <a:pt x="177800" y="292100"/>
                  </a:cubicBezTo>
                  <a:cubicBezTo>
                    <a:pt x="178399" y="295393"/>
                    <a:pt x="178608" y="299258"/>
                    <a:pt x="180975" y="301625"/>
                  </a:cubicBezTo>
                  <a:cubicBezTo>
                    <a:pt x="183342" y="303992"/>
                    <a:pt x="187325" y="303742"/>
                    <a:pt x="190500" y="304800"/>
                  </a:cubicBezTo>
                  <a:cubicBezTo>
                    <a:pt x="198126" y="302893"/>
                    <a:pt x="207243" y="302127"/>
                    <a:pt x="212725" y="295275"/>
                  </a:cubicBezTo>
                  <a:cubicBezTo>
                    <a:pt x="214816" y="292662"/>
                    <a:pt x="213809" y="288363"/>
                    <a:pt x="215900" y="285750"/>
                  </a:cubicBezTo>
                  <a:cubicBezTo>
                    <a:pt x="218284" y="282770"/>
                    <a:pt x="222573" y="281935"/>
                    <a:pt x="225425" y="279400"/>
                  </a:cubicBezTo>
                  <a:cubicBezTo>
                    <a:pt x="236244" y="269783"/>
                    <a:pt x="241647" y="260176"/>
                    <a:pt x="254000" y="254000"/>
                  </a:cubicBezTo>
                  <a:cubicBezTo>
                    <a:pt x="268319" y="246840"/>
                    <a:pt x="259401" y="255849"/>
                    <a:pt x="273050" y="244475"/>
                  </a:cubicBezTo>
                  <a:cubicBezTo>
                    <a:pt x="276499" y="241600"/>
                    <a:pt x="278650" y="237131"/>
                    <a:pt x="282575" y="234950"/>
                  </a:cubicBezTo>
                  <a:cubicBezTo>
                    <a:pt x="288426" y="231699"/>
                    <a:pt x="301625" y="228600"/>
                    <a:pt x="301625" y="228600"/>
                  </a:cubicBezTo>
                  <a:lnTo>
                    <a:pt x="314325" y="209550"/>
                  </a:lnTo>
                  <a:cubicBezTo>
                    <a:pt x="316442" y="206375"/>
                    <a:pt x="317977" y="202723"/>
                    <a:pt x="320675" y="200025"/>
                  </a:cubicBezTo>
                  <a:cubicBezTo>
                    <a:pt x="335596" y="185104"/>
                    <a:pt x="327709" y="194236"/>
                    <a:pt x="342900" y="171450"/>
                  </a:cubicBezTo>
                  <a:lnTo>
                    <a:pt x="349250" y="161925"/>
                  </a:lnTo>
                  <a:cubicBezTo>
                    <a:pt x="351367" y="158750"/>
                    <a:pt x="354393" y="156020"/>
                    <a:pt x="355600" y="152400"/>
                  </a:cubicBezTo>
                  <a:lnTo>
                    <a:pt x="361950" y="133350"/>
                  </a:lnTo>
                  <a:cubicBezTo>
                    <a:pt x="371584" y="104449"/>
                    <a:pt x="356806" y="150095"/>
                    <a:pt x="368300" y="107950"/>
                  </a:cubicBezTo>
                  <a:cubicBezTo>
                    <a:pt x="370061" y="101492"/>
                    <a:pt x="372533" y="95250"/>
                    <a:pt x="374650" y="88900"/>
                  </a:cubicBezTo>
                  <a:lnTo>
                    <a:pt x="377825" y="79375"/>
                  </a:lnTo>
                  <a:cubicBezTo>
                    <a:pt x="376767" y="70908"/>
                    <a:pt x="378115" y="61772"/>
                    <a:pt x="374650" y="53975"/>
                  </a:cubicBezTo>
                  <a:cubicBezTo>
                    <a:pt x="373291" y="50917"/>
                    <a:pt x="368343" y="51719"/>
                    <a:pt x="365125" y="50800"/>
                  </a:cubicBezTo>
                  <a:cubicBezTo>
                    <a:pt x="360929" y="49601"/>
                    <a:pt x="356658" y="48683"/>
                    <a:pt x="352425" y="47625"/>
                  </a:cubicBezTo>
                  <a:cubicBezTo>
                    <a:pt x="341842" y="48683"/>
                    <a:pt x="331187" y="49183"/>
                    <a:pt x="320675" y="50800"/>
                  </a:cubicBezTo>
                  <a:cubicBezTo>
                    <a:pt x="317367" y="51309"/>
                    <a:pt x="314497" y="53975"/>
                    <a:pt x="311150" y="53975"/>
                  </a:cubicBezTo>
                  <a:cubicBezTo>
                    <a:pt x="298324" y="53975"/>
                    <a:pt x="284871" y="48390"/>
                    <a:pt x="273050" y="44450"/>
                  </a:cubicBezTo>
                  <a:lnTo>
                    <a:pt x="215900" y="25400"/>
                  </a:lnTo>
                  <a:cubicBezTo>
                    <a:pt x="185239" y="15180"/>
                    <a:pt x="232909" y="31568"/>
                    <a:pt x="193675" y="15875"/>
                  </a:cubicBezTo>
                  <a:cubicBezTo>
                    <a:pt x="187460" y="13389"/>
                    <a:pt x="180975" y="11642"/>
                    <a:pt x="174625" y="9525"/>
                  </a:cubicBezTo>
                  <a:lnTo>
                    <a:pt x="155575" y="3175"/>
                  </a:lnTo>
                  <a:lnTo>
                    <a:pt x="146050" y="0"/>
                  </a:lnTo>
                  <a:lnTo>
                    <a:pt x="117475" y="9525"/>
                  </a:lnTo>
                  <a:cubicBezTo>
                    <a:pt x="114300" y="10583"/>
                    <a:pt x="110735" y="10844"/>
                    <a:pt x="107950" y="12700"/>
                  </a:cubicBezTo>
                  <a:cubicBezTo>
                    <a:pt x="80653" y="30898"/>
                    <a:pt x="115190" y="9080"/>
                    <a:pt x="88900" y="22225"/>
                  </a:cubicBezTo>
                  <a:cubicBezTo>
                    <a:pt x="85487" y="23932"/>
                    <a:pt x="82862" y="27025"/>
                    <a:pt x="79375" y="28575"/>
                  </a:cubicBezTo>
                  <a:cubicBezTo>
                    <a:pt x="73258" y="31293"/>
                    <a:pt x="65894" y="31212"/>
                    <a:pt x="60325" y="34925"/>
                  </a:cubicBezTo>
                  <a:cubicBezTo>
                    <a:pt x="47815" y="43265"/>
                    <a:pt x="49886" y="43091"/>
                    <a:pt x="31750" y="4762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" name="Graphic 120" descr="Box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1985" y="4069777"/>
              <a:ext cx="543072" cy="394274"/>
            </a:xfrm>
            <a:prstGeom prst="rect">
              <a:avLst/>
            </a:prstGeom>
          </p:spPr>
        </p:pic>
      </p:grpSp>
      <p:sp>
        <p:nvSpPr>
          <p:cNvPr id="125" name="TextBox 124"/>
          <p:cNvSpPr txBox="1"/>
          <p:nvPr/>
        </p:nvSpPr>
        <p:spPr>
          <a:xfrm>
            <a:off x="10112061" y="322188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0920641" y="321299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0495644" y="370298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pic>
        <p:nvPicPr>
          <p:cNvPr id="129" name="Graphic 128" descr="Newspap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91091" y="4321343"/>
            <a:ext cx="914400" cy="914400"/>
          </a:xfrm>
          <a:prstGeom prst="rect">
            <a:avLst/>
          </a:prstGeom>
        </p:spPr>
      </p:pic>
      <p:sp>
        <p:nvSpPr>
          <p:cNvPr id="139" name="TextBox 208"/>
          <p:cNvSpPr txBox="1"/>
          <p:nvPr/>
        </p:nvSpPr>
        <p:spPr>
          <a:xfrm>
            <a:off x="4378970" y="1899221"/>
            <a:ext cx="14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voluntary participant</a:t>
            </a:r>
          </a:p>
        </p:txBody>
      </p:sp>
    </p:spTree>
    <p:extLst>
      <p:ext uri="{BB962C8B-B14F-4D97-AF65-F5344CB8AC3E}">
        <p14:creationId xmlns:p14="http://schemas.microsoft.com/office/powerpoint/2010/main" val="322695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23" grpId="0" animBg="1"/>
      <p:bldP spid="32" grpId="0" animBg="1"/>
      <p:bldP spid="89" grpId="0"/>
      <p:bldP spid="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Bi-directional channel: Chat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8" r="39504" b="13967"/>
          <a:stretch/>
        </p:blipFill>
        <p:spPr>
          <a:xfrm>
            <a:off x="4470526" y="3254234"/>
            <a:ext cx="2461507" cy="2538024"/>
          </a:xfrm>
          <a:prstGeom prst="roundRect">
            <a:avLst>
              <a:gd name="adj" fmla="val 16994"/>
            </a:avLst>
          </a:prstGeom>
        </p:spPr>
      </p:pic>
      <p:grpSp>
        <p:nvGrpSpPr>
          <p:cNvPr id="43" name="Group 42"/>
          <p:cNvGrpSpPr/>
          <p:nvPr/>
        </p:nvGrpSpPr>
        <p:grpSpPr>
          <a:xfrm>
            <a:off x="3033767" y="4861872"/>
            <a:ext cx="1406203" cy="1439277"/>
            <a:chOff x="9663949" y="3321884"/>
            <a:chExt cx="1406203" cy="143927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949" y="3321884"/>
              <a:ext cx="1126236" cy="1126236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9900097" y="4114830"/>
              <a:ext cx="11700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Mix </a:t>
              </a:r>
            </a:p>
            <a:p>
              <a:pPr algn="ctr"/>
              <a:r>
                <a:rPr lang="en-US" dirty="0"/>
                <a:t>server</a:t>
              </a: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8" r="39504" b="13967"/>
          <a:stretch/>
        </p:blipFill>
        <p:spPr>
          <a:xfrm>
            <a:off x="9217554" y="3254234"/>
            <a:ext cx="2385326" cy="2691684"/>
          </a:xfrm>
          <a:prstGeom prst="roundRect">
            <a:avLst>
              <a:gd name="adj" fmla="val 16994"/>
            </a:avLst>
          </a:prstGeom>
        </p:spPr>
      </p:pic>
      <p:sp>
        <p:nvSpPr>
          <p:cNvPr id="47" name="TextBox 46"/>
          <p:cNvSpPr txBox="1"/>
          <p:nvPr/>
        </p:nvSpPr>
        <p:spPr>
          <a:xfrm>
            <a:off x="9186997" y="5898518"/>
            <a:ext cx="2446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external application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33428" y="5892571"/>
            <a:ext cx="1122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browser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800572" y="5159191"/>
            <a:ext cx="2037350" cy="419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JavaScript</a:t>
            </a:r>
          </a:p>
        </p:txBody>
      </p:sp>
      <p:cxnSp>
        <p:nvCxnSpPr>
          <p:cNvPr id="50" name="Straight Arrow Connector 49"/>
          <p:cNvCxnSpPr>
            <a:stCxn id="49" idx="3"/>
          </p:cNvCxnSpPr>
          <p:nvPr/>
        </p:nvCxnSpPr>
        <p:spPr>
          <a:xfrm>
            <a:off x="6837922" y="5369156"/>
            <a:ext cx="720877" cy="146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389045" y="477612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375063" y="3724889"/>
            <a:ext cx="1458263" cy="440967"/>
          </a:xfrm>
          <a:prstGeom prst="rect">
            <a:avLst/>
          </a:prstGeom>
          <a:solidFill>
            <a:srgbClr val="F6C30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Extension</a:t>
            </a:r>
          </a:p>
        </p:txBody>
      </p:sp>
      <p:cxnSp>
        <p:nvCxnSpPr>
          <p:cNvPr id="55" name="Straight Arrow Connector 54"/>
          <p:cNvCxnSpPr>
            <a:stCxn id="65" idx="2"/>
            <a:endCxn id="53" idx="3"/>
          </p:cNvCxnSpPr>
          <p:nvPr/>
        </p:nvCxnSpPr>
        <p:spPr>
          <a:xfrm flipH="1" flipV="1">
            <a:off x="6833326" y="3945370"/>
            <a:ext cx="2500627" cy="15735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088526" y="4181093"/>
            <a:ext cx="11228" cy="97145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V="1">
            <a:off x="4477261" y="5187683"/>
            <a:ext cx="0" cy="629169"/>
          </a:xfrm>
          <a:prstGeom prst="straightConnector1">
            <a:avLst/>
          </a:prstGeom>
          <a:ln w="38100">
            <a:solidFill>
              <a:srgbClr val="F6C30A"/>
            </a:solidFill>
            <a:headEnd w="sm" len="sm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 flipH="1">
            <a:off x="4473229" y="4925739"/>
            <a:ext cx="5390" cy="63184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9836388" y="4989929"/>
            <a:ext cx="17022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bi-directional</a:t>
            </a:r>
          </a:p>
          <a:p>
            <a:r>
              <a:rPr lang="en-US" sz="2200" dirty="0"/>
              <a:t>response</a:t>
            </a:r>
          </a:p>
        </p:txBody>
      </p:sp>
      <p:sp>
        <p:nvSpPr>
          <p:cNvPr id="61" name="Oval 60"/>
          <p:cNvSpPr/>
          <p:nvPr/>
        </p:nvSpPr>
        <p:spPr>
          <a:xfrm>
            <a:off x="9333953" y="5210487"/>
            <a:ext cx="300752" cy="306445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8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8458101" y="5374932"/>
            <a:ext cx="809055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Can 62"/>
          <p:cNvSpPr/>
          <p:nvPr/>
        </p:nvSpPr>
        <p:spPr>
          <a:xfrm>
            <a:off x="7558799" y="4422296"/>
            <a:ext cx="1135100" cy="1266629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local</a:t>
            </a:r>
          </a:p>
          <a:p>
            <a:pPr algn="ctr"/>
            <a:r>
              <a:rPr lang="en-US" sz="2200" dirty="0"/>
              <a:t>storage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836388" y="3755698"/>
            <a:ext cx="1702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bi-directional</a:t>
            </a:r>
          </a:p>
          <a:p>
            <a:r>
              <a:rPr lang="en-US" sz="2200" dirty="0"/>
              <a:t>request</a:t>
            </a:r>
          </a:p>
        </p:txBody>
      </p:sp>
      <p:sp>
        <p:nvSpPr>
          <p:cNvPr id="65" name="Oval 64"/>
          <p:cNvSpPr/>
          <p:nvPr/>
        </p:nvSpPr>
        <p:spPr>
          <a:xfrm>
            <a:off x="9333953" y="3807882"/>
            <a:ext cx="300752" cy="306445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66" name="Oval 65"/>
          <p:cNvSpPr/>
          <p:nvPr/>
        </p:nvSpPr>
        <p:spPr>
          <a:xfrm>
            <a:off x="8811460" y="5485813"/>
            <a:ext cx="300752" cy="306445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7</a:t>
            </a:r>
          </a:p>
        </p:txBody>
      </p:sp>
      <p:sp>
        <p:nvSpPr>
          <p:cNvPr id="67" name="Oval 66"/>
          <p:cNvSpPr/>
          <p:nvPr/>
        </p:nvSpPr>
        <p:spPr>
          <a:xfrm>
            <a:off x="6229635" y="4599124"/>
            <a:ext cx="300752" cy="306445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68" name="Oval 67"/>
          <p:cNvSpPr/>
          <p:nvPr/>
        </p:nvSpPr>
        <p:spPr>
          <a:xfrm>
            <a:off x="7006801" y="5485813"/>
            <a:ext cx="300752" cy="306445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69" name="Oval 68"/>
          <p:cNvSpPr/>
          <p:nvPr/>
        </p:nvSpPr>
        <p:spPr>
          <a:xfrm>
            <a:off x="7857479" y="3558671"/>
            <a:ext cx="300752" cy="306445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70" name="Oval 69"/>
          <p:cNvSpPr/>
          <p:nvPr/>
        </p:nvSpPr>
        <p:spPr>
          <a:xfrm>
            <a:off x="4334166" y="4864267"/>
            <a:ext cx="300752" cy="306445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71" name="Oval 70"/>
          <p:cNvSpPr/>
          <p:nvPr/>
        </p:nvSpPr>
        <p:spPr>
          <a:xfrm>
            <a:off x="4341573" y="5568686"/>
            <a:ext cx="300752" cy="306445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681238" y="3288409"/>
            <a:ext cx="837031" cy="329813"/>
          </a:xfrm>
          <a:prstGeom prst="rect">
            <a:avLst/>
          </a:prstGeom>
          <a:solidFill>
            <a:srgbClr val="2C2C2C"/>
          </a:solidFill>
          <a:ln>
            <a:solidFill>
              <a:srgbClr val="2C2C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88757" cy="15595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Enhances feed </a:t>
            </a:r>
          </a:p>
          <a:p>
            <a:pPr lvl="1"/>
            <a:r>
              <a:rPr lang="en-US" dirty="0"/>
              <a:t>Upstream channel to the mix server</a:t>
            </a:r>
          </a:p>
          <a:p>
            <a:pPr lvl="1"/>
            <a:r>
              <a:rPr lang="en-US" dirty="0"/>
              <a:t>Involves extension</a:t>
            </a:r>
          </a:p>
          <a:p>
            <a:pPr lvl="1"/>
            <a:r>
              <a:rPr lang="en-US" dirty="0"/>
              <a:t>Using TLS</a:t>
            </a:r>
          </a:p>
        </p:txBody>
      </p:sp>
    </p:spTree>
    <p:extLst>
      <p:ext uri="{BB962C8B-B14F-4D97-AF65-F5344CB8AC3E}">
        <p14:creationId xmlns:p14="http://schemas.microsoft.com/office/powerpoint/2010/main" val="26011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 animBg="1"/>
      <p:bldP spid="53" grpId="0" uiExpand="1" animBg="1"/>
      <p:bldP spid="60" grpId="0"/>
      <p:bldP spid="61" grpId="0" animBg="1"/>
      <p:bldP spid="63" grpId="0" animBg="1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3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Bi-directional channel: Chat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15174" cy="4767680"/>
          </a:xfrm>
        </p:spPr>
        <p:txBody>
          <a:bodyPr>
            <a:noAutofit/>
          </a:bodyPr>
          <a:lstStyle/>
          <a:p>
            <a:r>
              <a:rPr lang="en-US" dirty="0"/>
              <a:t>General purpose bi-directional channel</a:t>
            </a:r>
          </a:p>
          <a:p>
            <a:pPr lvl="1"/>
            <a:r>
              <a:rPr lang="en-US" dirty="0"/>
              <a:t>Sandboxed </a:t>
            </a:r>
            <a:r>
              <a:rPr lang="en-US" dirty="0" err="1"/>
              <a:t>iframe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Same-Origin-Policy</a:t>
            </a:r>
          </a:p>
          <a:p>
            <a:r>
              <a:rPr lang="en-US" dirty="0"/>
              <a:t>Use case: chat</a:t>
            </a:r>
          </a:p>
          <a:p>
            <a:pPr lvl="1"/>
            <a:r>
              <a:rPr lang="en-US" dirty="0"/>
              <a:t>End-to-end encryption</a:t>
            </a:r>
          </a:p>
          <a:p>
            <a:r>
              <a:rPr lang="en-US" dirty="0"/>
              <a:t>Mix</a:t>
            </a:r>
          </a:p>
          <a:p>
            <a:pPr lvl="1"/>
            <a:r>
              <a:rPr lang="en-US" dirty="0"/>
              <a:t>Chat relay</a:t>
            </a:r>
          </a:p>
          <a:p>
            <a:pPr lvl="1"/>
            <a:r>
              <a:rPr lang="en-US" dirty="0"/>
              <a:t>Constant time reply</a:t>
            </a:r>
          </a:p>
          <a:p>
            <a:r>
              <a:rPr lang="en-US" dirty="0"/>
              <a:t>Trust assumption: mix is fully trusted</a:t>
            </a:r>
          </a:p>
          <a:p>
            <a:pPr lvl="1"/>
            <a:r>
              <a:rPr lang="en-US" dirty="0"/>
              <a:t>PIR, ZKP?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456"/>
            <a:ext cx="5732504" cy="21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6060</TotalTime>
  <Words>1348</Words>
  <Application>Microsoft Office PowerPoint</Application>
  <PresentationFormat>Widescreen</PresentationFormat>
  <Paragraphs>295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Office Theme</vt:lpstr>
      <vt:lpstr>CoverUp: Privacy Through  “Forced” Participation  in  Anonymous Communication Networks</vt:lpstr>
      <vt:lpstr>Motivations: ACN</vt:lpstr>
      <vt:lpstr>Motivations: Deniability</vt:lpstr>
      <vt:lpstr>Forced Participation?</vt:lpstr>
      <vt:lpstr>Contributions</vt:lpstr>
      <vt:lpstr>PowerPoint Presentation</vt:lpstr>
      <vt:lpstr>Unidirectional channel: Feed </vt:lpstr>
      <vt:lpstr>Bi-directional channel: Chat </vt:lpstr>
      <vt:lpstr>Bi-directional channel: Chat </vt:lpstr>
      <vt:lpstr>Ethics? Liability? </vt:lpstr>
      <vt:lpstr>What could go wrong?</vt:lpstr>
      <vt:lpstr>PowerPoint Presentation</vt:lpstr>
      <vt:lpstr>PowerPoint Presentation</vt:lpstr>
      <vt:lpstr>PowerPoint Presentation</vt:lpstr>
      <vt:lpstr>CoverUp: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CoverUp: Privacy Through “Forced” Participation in  Anonymous Communication Networks</dc:title>
  <dc:creator>Aritra Dhar</dc:creator>
  <cp:lastModifiedBy>David</cp:lastModifiedBy>
  <cp:revision>579</cp:revision>
  <dcterms:created xsi:type="dcterms:W3CDTF">2017-03-20T09:57:28Z</dcterms:created>
  <dcterms:modified xsi:type="dcterms:W3CDTF">2017-03-28T16:32:46Z</dcterms:modified>
</cp:coreProperties>
</file>