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Lst>
  <p:notesMasterIdLst>
    <p:notesMasterId r:id="rId35"/>
  </p:notesMasterIdLst>
  <p:handoutMasterIdLst>
    <p:handoutMasterId r:id="rId36"/>
  </p:handoutMasterIdLst>
  <p:sldIdLst>
    <p:sldId id="269" r:id="rId10"/>
    <p:sldId id="270" r:id="rId11"/>
    <p:sldId id="271" r:id="rId12"/>
    <p:sldId id="302" r:id="rId13"/>
    <p:sldId id="327" r:id="rId14"/>
    <p:sldId id="307" r:id="rId15"/>
    <p:sldId id="319" r:id="rId16"/>
    <p:sldId id="326" r:id="rId17"/>
    <p:sldId id="322" r:id="rId18"/>
    <p:sldId id="315" r:id="rId19"/>
    <p:sldId id="286" r:id="rId20"/>
    <p:sldId id="287" r:id="rId21"/>
    <p:sldId id="288" r:id="rId22"/>
    <p:sldId id="291" r:id="rId23"/>
    <p:sldId id="290" r:id="rId24"/>
    <p:sldId id="293" r:id="rId25"/>
    <p:sldId id="324" r:id="rId26"/>
    <p:sldId id="294" r:id="rId27"/>
    <p:sldId id="306" r:id="rId28"/>
    <p:sldId id="304" r:id="rId29"/>
    <p:sldId id="285" r:id="rId30"/>
    <p:sldId id="292" r:id="rId31"/>
    <p:sldId id="297" r:id="rId32"/>
    <p:sldId id="298" r:id="rId33"/>
    <p:sldId id="282" r:id="rId34"/>
  </p:sldIdLst>
  <p:sldSz cx="12187238"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97" userDrawn="1">
          <p15:clr>
            <a:srgbClr val="A4A3A4"/>
          </p15:clr>
        </p15:guide>
        <p15:guide id="8" pos="91">
          <p15:clr>
            <a:srgbClr val="A4A3A4"/>
          </p15:clr>
        </p15:guide>
        <p15:guide id="9" pos="7585">
          <p15:clr>
            <a:srgbClr val="A4A3A4"/>
          </p15:clr>
        </p15:guide>
        <p15:guide id="10" pos="3839">
          <p15:clr>
            <a:srgbClr val="A4A3A4"/>
          </p15:clr>
        </p15:guide>
        <p15:guide id="11" pos="204">
          <p15:clr>
            <a:srgbClr val="A4A3A4"/>
          </p15:clr>
        </p15:guide>
        <p15:guide id="12" pos="7472">
          <p15:clr>
            <a:srgbClr val="A4A3A4"/>
          </p15:clr>
        </p15:guide>
        <p15:guide id="13" orient="horz" pos="4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E4BC4"/>
    <a:srgbClr val="AC4632"/>
    <a:srgbClr val="FF9300"/>
    <a:srgbClr val="BC2622"/>
    <a:srgbClr val="A13D3D"/>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6341" autoAdjust="0"/>
  </p:normalViewPr>
  <p:slideViewPr>
    <p:cSldViewPr snapToObjects="1">
      <p:cViewPr varScale="1">
        <p:scale>
          <a:sx n="117" d="100"/>
          <a:sy n="117" d="100"/>
        </p:scale>
        <p:origin x="392" y="184"/>
      </p:cViewPr>
      <p:guideLst>
        <p:guide orient="horz" pos="391"/>
        <p:guide orient="horz" pos="1275"/>
        <p:guide orient="horz" pos="3929"/>
        <p:guide orient="horz" pos="2160"/>
        <p:guide orient="horz" pos="3045"/>
        <p:guide orient="horz" pos="4269"/>
        <p:guide orient="horz" pos="3997"/>
        <p:guide pos="91"/>
        <p:guide pos="7585"/>
        <p:guide pos="3839"/>
        <p:guide pos="204"/>
        <p:guide pos="7472"/>
        <p:guide orient="horz" pos="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9" d="100"/>
          <a:sy n="89" d="100"/>
        </p:scale>
        <p:origin x="373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86A4B46-F6A6-DA4E-8415-64807F0B23D2}" type="datetimeFigureOut">
              <a:rPr lang="de-DE" smtClean="0">
                <a:latin typeface="Arial" panose="020B0604020202020204" pitchFamily="34" charset="0"/>
              </a:rPr>
              <a:t>27.02.19</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B048993-9816-0246-B1D2-4028350D98C2}" type="slidenum">
              <a:rPr lang="de-DE" smtClean="0">
                <a:latin typeface="Arial" panose="020B0604020202020204" pitchFamily="34" charset="0"/>
              </a:rPr>
              <a:t>‹#›</a:t>
            </a:fld>
            <a:endParaRPr lang="de-DE" dirty="0">
              <a:latin typeface="Arial" panose="020B0604020202020204" pitchFamily="34" charset="0"/>
            </a:endParaRPr>
          </a:p>
        </p:txBody>
      </p:sp>
    </p:spTree>
    <p:extLst>
      <p:ext uri="{BB962C8B-B14F-4D97-AF65-F5344CB8AC3E}">
        <p14:creationId xmlns:p14="http://schemas.microsoft.com/office/powerpoint/2010/main" val="219530242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3T07:36:16.157"/>
    </inkml:context>
    <inkml:brush xml:id="br0">
      <inkml:brushProperty name="width" value="0.07938" units="cm"/>
      <inkml:brushProperty name="height" value="0.07938" units="cm"/>
      <inkml:brushProperty name="color" value="#2E75B6"/>
    </inkml:brush>
  </inkml:definitions>
  <inkml:trace contextRef="#ctx0" brushRef="#br0">865 2144,'0'0,"1"0,1 0,-1 0,1 0,0-1,0-1,-1-2,2 1,-2 0,0 0,2 1,-3-1,2 1,0-2,-1 0,0 2,0-1,1 1,0 0,-1-1,1 0,-1 1,0-2,0 1,1 1,-1-3,-1 1,1 0,0 2,1-3,-1-2,0 1,0-1,1-2,-1 0,1-1,1-1,-2 0,3-1,-2 1,2-3,1 4,-2-1,-2 2,0 0,0 1,1 0,-2 2,1-2,0 2,0 1,-1-1,3 1,-2 0,2 0,-1-2,0 2,0 2,-1-1,1-1,-1 2,0-3,-1-1,0-1,1 1,-1-1,2-1,-1-2,0 1,-1 1,1 2,-1-1,2 1,-2-1,0 1,0-2,1-1,0-3,-1-3,3 0,-2-1,0 0,0 2,1 1,-2 4,0-1,1 2,0 1,-1 1,1 2,1 1,-1-1,0-2,0-2,1-4,-2-4,2-2,-1-4,2-5,1-5,-2-1,2 4,-3 4,2 4,-2 5,-1 3,0 2,0-2,1 0,-1 0,1 2,-1-1,2 2,-1-2,0-1,0-1,-1-1,3-5,-3-2,1-2,0 1,1 2,-1 3,0 4,-1 5,3 2,-2 3,0-1,0 0,1-3,-1-3,0-3,1 0,0 0,1 1,-2 2,-1 1,1 0,-1 1,0 2,0 0,0 0,0 1,-1-1,1 0,0 1,0 1,0-2,0 1,0-1,0 1,0-1,0 1,0-5,0 1,0-2,0 2,0 1,0 1,0 1,0-1,0 1,0 2,0-1,0-1,0 1,0-1,0 0,0 1,0 1,0-2,0 1,0-1,0 1,0-1,0 1,0-1,0-1,0 1,0-4,1 5,-1-3,0 1,1-1,1 0,-2 0,1 1,-1-1,0-3,0-2,1-1,-1-1,1-1,-1 3,2 1,-1-1,0 4,0-2,-1 1,2-1,-1 1,0 1,0-1,1 2,-1 3,0-1,0 2,1 1,-1 0,0 0,0 1,1 2,0 2,1-2,-1 2,1-1,-1-1,1-1,-2-2,1 1,0 2,0-1,-1 2,2 0,-2 1,0-3,2 2,-2 0,2-2,-2 2,1 0,1-2,-2 3,2 0,-2-1,2 1,-2 0,1 0,1 0,-1 1,1-1,-2 4,0 0,1 2,-1-1,0 1,0 1,-1-2,2 0,-1 0,-1 1,1 0,0 2,1-2,-1-1,0 0,0 0,-1 0,2-1,-1 0,0-2,0 2,1 0,-2-1,1 2,0 0,0 3,-1-1,2 1,-2 1,1 2,-1 0,1 2,0-2,-1 0,2 1,-1-4,0 0,0-2,-1 2,2-3,-2 1,1-1,0 2,0 4,-1-1,2 1,-2 0,0 2,1-1,-1-1,0 1,0-2,0 1,0-1,-1 1,1 1,0 0,0-2,0 4,1 1,-1 0,1 0,-1-1,0 0,1-2,-1-1,2-2,-2 1,0-2,0-2,1 2,-1-1,0-1,1 2,-1 1,0-1,0 2,0 3,0 0,0-1,0 2,0-3,1-1,-1 1,0 1,0 0,2-2,-2 0,0 2,0 0,0 1,0 0,1 2,-1 0,1 1,0-4,1 2,-1-3,1 0,-2-3,2-1,-2 2,1 1,-1 4,0 1,-1 0,1 3,0-3,0-2,1-2,-1 0,0 1,1 0,-1-4,1 0,-1-1,2 0,-2 0,1-1,-1 2,0-2,1 3,-1 0,0 1,2-3,-1 2,-1 0,0 1,1-1,-1 1,1 0,-1 0,0 2,2-2,-2-1,0-1,1-1,0-2,-1 3,1-2,-1 4,0 0,0 1,2 3,-2 0,1-2,-1 1,1 1,-1-3,1-4,1 0,-1-2,0 0,0 2,1 1,-1 2,1 0,0 0,-1 0,0-1,-1-1,1 0,-1 0,0-1,0 1,0-1,0-1,0 1,2 3,-1 2,0 8,2 2,-2 4,1 1,1 2,-1-5,0 0,-1-7,1 0,0-5,0-2,-1 0,2-1,-2-1,0-3,1 1,-1-2,-1 1,1 0,-1 0,1 1,-1 4,2-3,0 2,-2 0,1-1,1-1,-1 2,0-2,0 0,1-1,0-1,-1-3,1 1,0-1,-1 1,1-1,0 2,0-1,-1 2,0-3,0 3,1-1,-1 0,0 2,0-2,1 1,-2 0,1 1,0 2,0-1,2 1,-2-3,0 1,2-2,-2 1,0-2,1 0,-1 1,0-2,0 1,2-2,-2-1,2 2,-2 0,1-1,1 0,-1 0,1-1,-2 0,2 0,-1 0,-1 0,2 0,-1 0,1 0,-2 0,2 0,-1 0,-1 0,2 0,-1 0,1 0,-2 0,2 0</inkml:trace>
  <inkml:trace contextRef="#ctx0" brushRef="#br0" timeOffset="1">936 1908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1T18:31:27.820"/>
    </inkml:context>
    <inkml:brush xml:id="br0">
      <inkml:brushProperty name="width" value="0.07938" units="cm"/>
      <inkml:brushProperty name="height" value="0.07938" units="cm"/>
      <inkml:brushProperty name="color" value="#ED1C24"/>
    </inkml:brush>
  </inkml:definitions>
  <inkml:trace contextRef="#ctx0" brushRef="#br0">865 2144,'0'0,"1"0,1 0,-1 0,1 0,0-1,0-1,-1-2,2 1,-2 0,0 0,2 1,-3-1,2 1,0-2,-1 0,0 2,0-1,1 1,0 0,-1-1,1 0,-1 1,0-2,0 1,1 1,-1-3,-1 1,1 0,0 2,1-3,-1-2,0 1,0-1,1-2,-1 0,1-1,1-1,-2 0,3-1,-2 1,2-3,1 4,-2-1,-2 2,0 0,0 1,1 0,-2 2,1-2,0 2,0 1,-1-1,3 1,-2 0,2 0,-1-2,-1 2,2 2,-2-1,0-1,1 2,-1-3,-1-1,0-1,1 1,-1-1,1-1,1-2,-1 1,-1 1,1 2,-1-1,1 1,-1-1,0 1,0-2,2-1,-1-3,-1-3,2 0,0-1,-1 0,0 2,0 1,-1 4,0-1,2 2,-1 1,-1 1,1 2,0 1,1-1,-1-2,0-2,0-4,-1-4,3-2,-2-4,2-5,0-5,0-1,1 4,-3 4,1 4,0 5,-2 3,0 2,0-2,1 0,-1 0,1 2,-1-1,1 2,1-2,-1-1,0-1,-1-1,3-5,-3-2,1-2,0 1,0 2,1 3,-1 4,-1 5,2 2,0 3,-1-1,0 0,0-3,1-3,-1-3,0 0,2 0,-1 1,-1 2,-1 1,2 0,-2 1,0 2,0 0,0 0,0 1,-2-1,2 0,0 1,0 1,0-2,0 1,0-1,0 1,0-1,0 1,0-5,0 1,0-2,0 2,0 1,0 1,0 1,0-1,0 1,0 2,0-1,0-1,0 1,0-1,0 0,0 1,0 1,0-2,0 1,0-1,0 1,0-1,0 1,0-1,0-1,0 1,0-4,2 5,-2-3,0 1,1-1,0 0,-1 0,1 1,-1-1,0-3,0-2,2-1,-2-1,1-1,-1 3,1 1,0-1,1 4,-1-2,-1 1,1-1,0 1,1 1,-1-1,0 2,0 3,1-1,-1 2,0 1,0 0,1 0,-1 1,0 2,2 2,-1-2,1 2,-1-1,1-1,-1-1,-1-2,2 1,-2 2,2-1,-2 2,1 0,0 1,-1-3,1 2,0 0,0-2,-1 2,2 0,-1-2,0 3,0 0,1-1,-1 1,-1 0,2 0,-1 0,1 1,-1-1,0 4,-1 0,0 2,0-1,1 1,-1 1,-1-2,1 0,0 0,-1 1,2 0,-1 2,0-2,0-1,1 0,-1 0,-1 0,1-1,0 0,1-2,-1 2,0 0,-1-1,1 2,1 0,-1 3,-1-1,1 1,-1 1,1 2,-1 0,2 2,-1-2,-1 0,1 1,0-4,1 0,-1-2,-1 2,1-3,-1 1,1-1,1 2,-1 4,-1-1,1 1,-1 0,0 2,1-1,-1-1,0 1,0-2,0 1,0-1,-1 1,1 1,0 0,0-2,0 4,1 1,-1 0,2 0,-2-1,0 0,1-2,-1-1,1-2,-1 1,0-2,0-2,1 2,-1-1,0-1,2 2,-2 1,0-1,0 2,0 3,0 0,0-1,0 2,0-3,1-1,-1 1,0 1,0 0,1-2,-1 0,0 2,0 0,0 1,0 0,1 2,-1 0,2 1,-1-4,0 2,0-3,2 0,-3-3,1-1,-1 2,1 1,-1 4,0 1,-1 0,1 3,0-3,0-2,1-2,-1 0,0 1,2 0,-2-4,1 0,-1-1,1 0,-1 0,1-1,-1 2,0-2,2 3,-2 0,0 1,1-3,0 2,-1 0,0 1,1-1,-1 1,2 0,-2 0,0 2,1-2,-1-1,0-1,1-1,0-2,-1 3,2-2,-2 4,0 0,0 1,1 3,-1 0,1-2,-1 1,1 1,-1-3,2-4,-1 0,0-2,0 0,1 2,-1 1,0 2,2 0,-2 0,0 0,0-1,-1-1,2 0,-2 0,0-1,0 1,0-1,0-1,0 1,1 3,0 2,0 8,2 2,-2 4,2 1,-1 2,1-5,-2 0,0-7,2 0,-2-5,1-2,0 0,0-1,-1-1,1-3,-1 1,0-2,-1 1,1 0,-1 0,2 1,-2 4,1-3,1 2,-2 0,2-1,-1-1,0 2,0-2,1 0,-1-1,1-1,0-3,-1 1,1-1,0 1,-1-1,1 2,0-1,-1 2,0-3,0 3,1-1,-1 0,0 2,0-2,1 1,-2 0,1 1,0 2,0-1,2 1,-2-3,0 1,2-2,-2 1,0-2,1 0,-1 1,0-2,0 1,2-2,-2-1,2 2,-2 0,1-1,1 0,-1 0,1-1,-2 0,2 0,-1 0,-1 0,2 0,-1 0,1 0,-2 0,2 0,-1 0,-1 0,2 0,-1 0,1 0,-2 0,2 0</inkml:trace>
  <inkml:trace contextRef="#ctx0" brushRef="#br0" timeOffset="1">936 1908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3T07:36:16.157"/>
    </inkml:context>
    <inkml:brush xml:id="br0">
      <inkml:brushProperty name="width" value="0.07938" units="cm"/>
      <inkml:brushProperty name="height" value="0.07938" units="cm"/>
      <inkml:brushProperty name="color" value="#2E75B6"/>
    </inkml:brush>
  </inkml:definitions>
  <inkml:trace contextRef="#ctx0" brushRef="#br0">865 1726,'0'0,"1"0,0 0,0 0,1 0,-1-1,1-1,-1-1,1 1,-1-1,0 1,1 0,-2 0,2 0,-1-1,0 0,0 1,0 0,0 0,1 1,-1-2,0 1,0 0,0-1,0 1,0 0,0-2,-1 1,1 0,0 1,0-2,0-1,0 0,0-1,0-1,0 0,1-1,0-1,-1 0,2 0,-1 0,1-2,1 3,-2-1,-1 2,0 0,0 0,0 1,-1 1,1-1,0 1,0 1,-1-1,2 1,-1 0,1 0,0-1,-1 1,1 1,-1 0,0-1,0 2,0-3,-1-1,0 0,1 0,-1 0,1-1,0-2,0 1,-1 1,1 1,-1 0,1 0,-1 0,0 0,0-1,1-1,0-2,-1-3,2 0,-1 0,0-1,0 2,0 1,-1 3,0-1,1 2,0 1,-1 0,1 2,0 1,0-1,0-2,0-1,0-3,-1-4,2-1,-1-3,1-5,1-3,-1-1,1 3,-2 3,1 4,-1 3,-1 3,0 1,0-1,1 0,-1 0,1 1,-1 0,1 1,0-1,0 0,0-2,-1-1,2-4,-2-1,1-2,0 1,0 1,0 3,0 3,-1 4,2 2,-1 2,0-1,0 0,0-2,0-3,0-2,0 0,1 0,0 1,-1 2,-1 0,1 0,-1 1,0 2,0-1,0 1,0 0,-1 0,1 0,0 0,0 1,0-1,0 0,0 0,0 0,0 0,0 0,0-3,0 0,0-1,0 1,0 1,0 1,0 0,0 0,0 1,0 1,0-1,0 0,0 0,0 0,0 0,0 0,0 1,0-1,0 0,0 0,0 0,0 0,0 0,0 0,0-1,0 0,0-2,1 3,-1-2,0 1,1-1,0 0,-1 0,1 1,-1-1,0-2,0-2,1-1,-1-1,1 0,-1 2,1 1,0-1,0 3,0-1,-1 0,1 0,0 0,0 1,0 0,0 1,0 2,0 0,0 1,0 1,0 0,0 0,0 1,0 1,1 2,0-1,0 1,0-1,0-1,0 0,-1-2,1 1,-1 1,1 0,-1 1,1 0,-1 1,0-2,1 1,-1 0,1-1,-1 1,1 0,0-1,-1 2,1 0,-1-1,1 1,-1 0,1 0,0 0,0 1,0-1,-1 3,0 0,0 2,0-1,0 1,0 0,-1-1,1 0,0 0,-1 1,1 0,0 1,0-1,0-1,0 0,0 0,-1 0,1-1,0 0,0-1,0 1,0 0,-1 0,1 1,0 0,0 2,-1 0,1 0,-1 1,1 2,-1 0,1 1,0-1,-1 0,1 0,0-2,0-1,0-1,-1 1,1-2,-1 1,1-1,0 2,0 2,-1 0,1 1,-1 0,0 1,1 0,-1-1,0 0,0-1,0 1,0-1,-1 1,1 0,0 1,0-2,0 3,1 1,-1 0,1 0,-1-1,0 0,1-1,-1-1,1-2,-1 1,0-2,0-1,1 1,-1 0,0-1,1 1,-1 1,0 0,0 1,0 2,0 0,0 0,0 1,0-2,1-1,-1 1,0 0,0 1,1-2,-1 0,0 1,0 1,0 0,0 1,1 1,-1 0,1 0,0-2,0 1,0-2,1 0,-2-3,1 0,-1 1,1 1,-1 3,0 1,-1 0,1 2,0-2,0-1,1-4,-1 2,0 1,1-1,-1-2,1-1,-1 0,1-1,-1 1,1-1,-1 1,0-1,1 2,-1 0,0 1,1-2,0 1,-1 0,0 1,1-1,-1 1,1 0,-1 0,0 2,1-2,-1-1,0-1,1 0,0-2,-1 2,1-1,-1 3,0 0,0 1,1 2,-1 0,1-1,-1 0,1 1,-1-2,1-3,0-1,0-1,0 0,0 2,0 0,0 2,1 0,-1 0,0 0,0-1,-1 0,1-1,-1 0,0 0,0 0,0 0,0-1,0 0,1 3,0 2,0 6,1 1,-1 4,1 1,0 1,0-4,-1 0,0-5,1-1,-1-3,1-2,-1 0,1-1,-1-1,0-2,0 1,0-2,-1 1,1 0,-1 0,1 1,-1 3,1-2,1 1,-2 0,1-1,0 0,0 1,0-1,0-1,0 0,1-1,-1-2,0 0,1 0,-1 0,0 0,1 1,-1-1,0 2,0-2,0 2,0-1,0 0,0 2,0-2,0 1,-1 0,1 1,0 1,0 0,1 0,-1-2,0 1,1-2,-1 1,0-1,0-1,0 1,0-1,0 0,1-1,-1-1,1 2,-1-1,1 0,0 0,0 0,0-1,-1 0,1 0,0 0,-1 0,1 0,0 0,0 0,-1 0,1 0,0 0,-1 0,1 0,0 0,0 0,-1 0,1 0</inkml:trace>
  <inkml:trace contextRef="#ctx0" brushRef="#br0" timeOffset="1">922 1537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1T18:31:27.820"/>
    </inkml:context>
    <inkml:brush xml:id="br0">
      <inkml:brushProperty name="width" value="0.07938" units="cm"/>
      <inkml:brushProperty name="height" value="0.07938" units="cm"/>
      <inkml:brushProperty name="color" value="#ED1C24"/>
    </inkml:brush>
  </inkml:definitions>
  <inkml:trace contextRef="#ctx0" brushRef="#br0">865 1726,'0'0,"1"0,0 0,0 0,1 0,-1-1,1-1,-1-1,1 1,-1-1,0 1,1 0,-2 0,2 0,-1-1,0 0,0 1,0 0,0 0,1 1,-1-2,0 1,0 0,0-1,0 1,0 0,0-2,-1 1,1 0,0 1,0-2,0-1,0 0,0-1,0-1,0 0,1-1,0-1,-1 0,2 0,-1 0,1-2,1 3,-2-1,-1 2,0 0,0 0,0 1,-1 1,1-1,0 1,0 1,-1-1,2 1,-1 0,1 0,0-1,-1 1,1 1,-1 0,0-1,0 2,0-3,-1-1,0 0,1 0,-1 0,1-1,0-2,0 1,-1 1,1 1,-1 0,1 0,-1 0,0 0,0-1,1-1,0-2,-1-3,2 0,-1 0,0-1,0 2,0 1,-1 3,0-1,1 2,0 1,-1 0,1 2,0 1,0-1,0-2,0-1,0-3,-1-4,2-1,-1-3,1-5,1-3,-1-1,1 3,-2 3,1 4,-1 3,-1 3,0 1,0-1,1 0,-1 0,1 1,-1 0,1 1,0-1,0 0,0-2,-1-1,2-4,-2-1,1-2,0 1,0 1,0 3,0 3,-1 4,2 2,-1 2,0-1,0 0,0-2,0-3,0-2,0 0,1 0,0 1,-1 2,-1 0,1 0,-1 1,0 2,0-1,0 1,0 0,-1 0,1 0,0 0,0 1,0-1,0 0,0 0,0 0,0 0,0 0,0-3,0 0,0-1,0 1,0 1,0 1,0 0,0 0,0 1,0 1,0-1,0 0,0 0,0 0,0 0,0 0,0 1,0-1,0 0,0 0,0 0,0 0,0 0,0 0,0-1,0 0,0-2,1 3,-1-2,0 1,1-1,0 0,-1 0,1 1,-1-1,0-2,0-2,1-1,-1-1,1 0,-1 2,1 1,0-1,0 3,0-1,-1 0,1 0,0 0,0 1,0 0,0 1,0 2,0 0,0 1,0 1,0 0,0 0,0 1,0 1,1 2,0-1,0 1,0-1,0-1,0 0,-1-2,1 1,-1 1,1 0,-1 1,1 0,-1 1,0-2,1 1,-1 0,1-1,-1 1,1 0,0-1,-1 2,1 0,0-1,0 1,-1 0,1 0,0 0,0 1,0-1,-1 3,0 0,0 2,0-1,0 1,0 0,-1-1,1 0,0 0,-1 1,1 0,0 1,0-1,0-1,0 0,0 0,-1 0,1-1,0 0,0-1,0 1,0 0,-1 0,1 1,0 0,0 2,-1 0,1 0,-1 1,1 2,-1 0,1 1,0-1,-1 0,1 0,0-2,0-1,0-1,-1 1,1-2,-1 1,1-1,0 2,0 2,-1 0,1 1,-1 0,0 1,1 0,-1-1,0 0,0-1,0 1,0-1,-1 1,1 0,0 1,0-2,0 3,1 1,-1 0,1 0,-1-1,0 0,1-1,-1-1,1-2,-1 1,0-2,0-1,1 1,-1 0,0-1,1 1,-1 1,0 0,0 1,0 2,0 0,0 0,0 1,0-2,1-1,-1 1,0 0,0 1,1-2,-1 0,0 1,0 1,0 0,0 1,1 1,-1 0,1 0,0-2,0 1,0-2,1 0,-2-3,1 0,-1 1,1 1,-1 3,0 1,-1 0,1 2,0-2,0-1,1-4,-1 2,0 1,1-1,-1-2,1-1,-1 0,1-1,-1 1,1-1,-1 1,0-1,1 2,-1 0,0 1,1-2,0 1,-1 0,0 1,1-1,-1 1,1 0,-1 0,0 2,1-2,-1-1,0-1,1 0,0-2,-1 2,1-1,-1 3,0 0,0 1,1 2,-1 0,1-1,-1 0,1 1,-1-2,1-3,0-1,0-1,0 0,0 2,0 0,0 2,1 0,-1 0,0 0,0-1,-1 0,1-1,-1 0,0 0,0 0,0 0,0-1,0 0,1 3,0 2,0 6,1 1,-1 4,1 1,0 1,0-4,-1 0,0-5,1-1,-1-3,1-2,-1 0,1-1,-1-1,0-2,0 1,0-2,-1 1,1 0,-1 0,1 1,-1 3,1-2,1 1,-2 0,1-1,0 0,0 1,0-1,0-1,0 0,1-1,-1-2,0 0,1 0,-1 0,0 0,1 1,-1-1,0 2,0-2,0 2,0-1,0 0,0 2,0-2,0 1,-1 0,1 1,0 1,0 0,1 0,-1-2,0 1,1-2,-1 1,0-1,0-1,0 1,0-1,0 0,1-1,-1-1,1 2,-1-1,1 0,0 0,0 0,0-1,-1 0,1 0,0 0,-1 0,1 0,0 0,0 0,-1 0,1 0,0 0,-1 0,1 0,0 0,0 0,-1 0,1 0</inkml:trace>
  <inkml:trace contextRef="#ctx0" brushRef="#br0" timeOffset="1">922 1537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1T18:31:27.819"/>
    </inkml:context>
    <inkml:brush xml:id="br0">
      <inkml:brushProperty name="width" value="0.07938" units="cm"/>
      <inkml:brushProperty name="height" value="0.07938" units="cm"/>
      <inkml:brushProperty name="color" value="#ED1C24"/>
      <inkml:brushProperty name="transparency" value="76"/>
    </inkml:brush>
  </inkml:definitions>
  <inkml:trace contextRef="#ctx0" brushRef="#br0">732 1064,'0'-2,"0"0,0-1,0 0,0-1,0 0,0-1,1 1,0 0,3 1,-2 0,0 0,-1 0,1 0,-1-1,1 1,-1 0,0-2,1 1,0 0,-1 0,0 0,0-1,-1 0,0 1,0-1,0 1,0 0,0-1,0 0,0 0,0 1,0 0,0-1,0 1,0-1,0 1,0-1,0-1,0-1,0-1,0 0,0 0,0 0,0 1,0 0,0 0,0 2,0 0,0 1,0 0,0-1,0 0,0-1,0 1,0 0,0-1,0 2,0-1,0 1,0-1,1 2,0-1,2 0,0 1,2 0,-1 0,1 0,-1 1,-2-1,2 0,-1 1,1-1,0 0,0-1,1 1,-1 1,-1-1,3 0,-1 0,0 1,1 0,0 1,0 1,0-1,1 1,-1 0,1 0,-2 1,1-1,1 0,0 0,-2 0,2 0,-2 0,2 0,-1 0,0 0,1 0,-1 0,0 1,0 0,-1 0,0 1,0 0,0-1,1 0,0-2,-2 0,1-2,-2 1,2 0,-3-1,2 1,-1-1,2 2,1 0,0 1,-1 0,2 1,0 1,0 0,-1 1,-1 0,-1 0,1-1,0 1,1-1,1 0,1 0,0-1,0 0,0 0,0-1,-1 0,0 0,-1 0,1 0,2 0,0 0,0 0,-1-1,-1 1,0 0,-1 0,1-2,0 0,2 0,-2-1,2 0,0 0,-1 0,1 1,-2 1,1 0,-1 1,2 0,1-1,4-2,0-1,0-1,0 0,-2 1,-2 1,-2 2,0 2,1 2,-2-1,0 1,-1 1,0-1,-2-1,3 1,-2 0,0 0,1-1,0-1,1 0,0-1,2 1,0 0,-1 0,2-1,1 2,-2-1,3 0,1 0,0 0,1-1,0 0,-2-1,2 0,0-3,-1 0,0 0,-3 0,0 2,-3 0,0 1,-2 1,0 2,2 1,-3 1,2 1,-2-1,1 1,-1 0,-1-1,1 0,-1-1,-1 0,3 0,-1-1,3 0,0-1,0-1,0 0,0 0,0 0,-1-1,0 0,2 0,4-2,2-1,2-1,0 0,0 1,-4 0,-1 1,-2 2,-3 1,-1 1,-1 0,2 0,0 0,1 0,1-1,-2 0,0 0,1 0,-1 0,1 0,1 0,0 0,-1 0,-1 0,2 0,1 0,2-1,-1-1,1-1,0 0,-3 0,0 0,-1 1,-2 1,0 3,-2 1,1-1,1 1,-1-2,1 1,0-2,1 1,0-1,1 0,1-1,0 0,-1 0,0 0,0 0,0 1,-1 0,0 0,0 0,0 0,0 0,0 0,1 0,-1 0,1 0,1 0,0 0,2 0,-1 0,-1 1,2 0,2-1,-1 1,0 0,0-1,1 0,-3 0,-1 1,-3 0,1 0,-1 0,2 0,2-1,0 0,2 0,0 0,-2 0,-1 0,0 0,-2 0,2 0,-2 0,0 0,0 0,-1 0,2 0,-2 0,2 0,-1 0,0-1,-2 0,1 0,0 0,0 0,2 0,-2 0,2-3,0 0,1-1,1 0,-1 0,-1 0,-2 0,-1 1,0 1,-1 2,-1 2,2 2,-1-1,2 1,-2 0,1 1,1 0,-1-1,1 1,0-1,0-1,4 0,0-1,0-1,2 0,-2 0,1 0,-1 0,-2 0,0 0,-1 0,1-1,-1 0,0-1,1 1,0 1,1 0,0-1,-3 1,2-1,0 0,2 0,1 1,1-1,-2 1,-1 0,0 0,0 0,-2 0,1 1,0 1,0 0,2 2,0-1,1 0,3 0,2 0,0 0,-1 1,-2-1,-1 0,-3 1,-1-1,0-1,-1-1,0 0,0 0,1-1,1-2,3-2,1-3,1-2,0-3,-2 2,-2 0,-1 3,0 2,0 1,-1 1,0 0,-1 2,0 0,1 1,-1 0,0 0,1 1,0 0,1 1,0 0,0 0,-1 1,-1-1,-1-1,-1 2,2 0,1 0,0 1,1-1,0-2,1-1,2-1,-1-2,0-1,-1 0,1 0,-1 0,-1 1,-1 1,0 1,-1 0,2 1,0 0,-2 1,0 1,-2 2,0-1,-1 1,-1 0,2 1,1-1,0-1,2-1,1-1,-1-1,2 0,-2 1,0 1,0 1,-1-1,0 1,1-1,-1 2,0-1,0-1,0 0,0 0,0-1,0-1,0 0,1 0,0 0,1 0,-1 0,1 0,-2 0,0-1,0 1,-1-1,-1-1,1 0,1 1,0 0,-1-1,-1 1,1-1,0 0,-1 0,1 0,0 0,0 1,1 1,-1-1,1 1,0 0,0 0,1 0,-1 0,1 0,-2 0,2 0,-1 1,0-1,1 0,-1 0,0 0,0 0,0 0,0 0,1-1,-1 1,1 0,-2 0,2 0,-2 0,1 1,-2 1,-2 1,-1 0,0 1,-1 1,0 0,0 1,-1-1,1 1,-1-2,0 0,-1 0,0-1,1 2,1-1,0 0,0 0,0 1,1 0,2 2,1-1,0 0,0 1,-1-1,2 1,-3 0,1-1,-1-1,-2 0,1 1,-1 0,0 0,0 2,-1 1,1-1,0 0,0 0,1-2,1-1,0-1,0 0,1 0,0 1,-1 1,0-2,-2 1,0-2,-2 2,-1 1,1 1,0 0,0-1,0-1,-1 0,1 0,0-2,0 2,1 0,1 0,0-1,0 2,0-1,0-1,0 1,0-1,0 0,0 2,1-2,1 0,-1 1,0-1,1 0,0-1,-1 1,0 0,0 0,0 0,-1 0,0 1,0-1,0 0,0 1,0 0,2-1,0 0,1-1,0-2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3T07:36:45.509"/>
    </inkml:context>
    <inkml:brush xml:id="br0">
      <inkml:brushProperty name="width" value="0.07938" units="cm"/>
      <inkml:brushProperty name="height" value="0.07938" units="cm"/>
      <inkml:brushProperty name="color" value="#2E75B6"/>
      <inkml:brushProperty name="transparency" value="50"/>
    </inkml:brush>
  </inkml:definitions>
  <inkml:trace contextRef="#ctx0" brushRef="#br0">732 1064,'0'-2,"0"0,0-1,0 0,0-1,0 0,0-1,1 1,0 0,3 1,-2 0,0 0,-1 0,1 0,-1-1,1 1,-1 0,0-2,1 1,0 0,-1 0,0 0,0-1,-1 0,0 1,0-1,0 1,0 0,0-1,0 0,0 0,0 1,0 0,0-1,0 1,0-1,0 1,0-1,0-1,0-1,0-1,0 0,0 0,0 0,0 1,0 0,0 0,0 2,0 0,0 1,0 0,0-1,0 0,0-1,0 1,0 0,0-1,0 2,0-1,0 1,0-1,1 2,0-1,2 0,0 1,2 0,-1 0,1 0,-1 1,-2-1,2 0,-1 1,1-1,0 0,0-1,1 1,-1 1,-1-1,3 0,-1 0,0 1,1 0,0 1,0 1,0-1,1 1,-1 0,1 0,-2 1,1-1,1 0,0 0,-2 0,2 0,-2 0,2 0,-1 0,0 0,1 0,-1 0,0 1,0 0,-1 0,0 1,0 0,0-1,1 0,0-2,-2 0,1-2,-2 1,2 0,-3-1,2 1,-1-1,2 2,1 0,0 1,-1 0,2 1,0 1,0 0,-1 1,-1 0,-1 0,1-1,0 1,1-1,1 0,1 0,0-1,0 0,0 0,0-1,-1 0,0 0,-1 0,1 0,2 0,0 0,0 0,-1-1,-1 1,0 0,-1 0,1-2,0 0,2 0,-2-1,2 0,0 0,-1 0,1 1,-2 1,1 0,-1 1,2 0,1-1,4-2,0-1,0-1,0 0,-2 1,-2 1,-2 2,0 2,1 2,-2-1,0 1,-1 1,0-1,-2-1,3 1,-2 0,0 0,1-1,0-1,1 0,0-1,2 1,0 0,-1 0,2-1,1 2,-2-1,3 0,1 0,0 0,1-1,0 0,-2-1,2 0,0-3,-1 0,0 0,-3 0,0 2,-3 0,0 1,-2 1,0 2,2 1,-3 1,2 1,-2-1,1 1,-1 0,-1-1,1 0,-1-1,-1 0,3 0,-1-1,3 0,0-1,0-1,0 0,0 0,0 0,-1-1,0 0,2 0,4-2,2-1,2-1,0 0,0 1,-4 0,-1 1,-2 2,-3 1,-1 1,-1 0,2 0,0 0,1 0,1-1,-2 0,0 0,1 0,-1 0,1 0,1 0,0 0,-1 0,-1 0,2 0,1 0,2-1,-1-1,1-1,0 0,-3 0,0 0,-1 1,-2 1,0 3,-2 1,1-1,1 1,-1-2,1 1,0-2,1 1,0-1,1 0,1-1,0 0,-1 0,0 0,0 0,0 1,-1 0,0 0,0 0,0 0,0 0,0 0,1 0,-1 0,1 0,1 0,0 0,2 0,-1 0,-1 1,2 0,2-1,-1 1,0 0,0-1,1 0,-3 0,-1 1,-3 0,1 0,-1 0,2 0,2-1,0 0,2 0,0 0,-2 0,-1 0,0 0,-2 0,2 0,-2 0,0 0,0 0,-1 0,2 0,-2 0,2 0,-1 0,0-1,-2 0,1 0,0 0,0 0,2 0,-2 0,2-3,0 0,1-1,1 0,-1 0,-1 0,-2 0,-1 1,0 1,-1 2,-1 2,2 2,-1-1,2 1,-2 0,1 1,1 0,-1-1,1 1,0-1,0-1,4 0,0-1,0-1,2 0,-2 0,1 0,-1 0,-2 0,0 0,-1 0,1-1,-1 0,0-1,1 1,0 1,1 0,0-1,-3 1,2-1,0 0,2 0,1 1,1-1,-2 1,-1 0,0 0,0 0,-2 0,1 1,0 1,0 0,2 2,0-1,1 0,3 0,2 0,0 0,-1 1,-2-1,-1 0,-3 1,-1-1,0-1,-1-1,0 0,0 0,1-1,1-2,3-2,1-3,1-2,0-3,-2 2,-2 0,-1 3,0 2,0 1,-1 1,0 0,-1 2,0 0,1 1,-1 0,0 0,1 1,0 0,1 1,0 0,0 0,-1 1,-1-1,-1-1,-1 2,2 0,1 0,0 1,1-1,0-2,1-1,2-1,-1-2,0-1,-1 0,1 0,-1 0,-1 1,-1 1,0 1,-1 0,2 1,0 0,-2 1,0 1,-2 2,0-1,-1 1,-1 0,2 1,1-1,0-1,2-1,1-1,-1-1,2 0,-2 1,0 1,0 1,-1-1,0 1,1-1,-1 2,0-1,0-1,0 0,0 0,0-1,0-1,0 0,1 0,0 0,1 0,-1 0,1 0,-2 0,0-1,0 1,-1-1,-1-1,1 0,1 1,0 0,-1-1,-1 1,1-1,0 0,-1 0,1 0,0 0,0 1,1 1,-1-1,1 1,0 0,0 0,1 0,-1 0,1 0,-2 0,2 0,-1 1,0-1,1 0,-1 0,0 0,0 0,0 0,0 0,1-1,-1 1,1 0,-2 0,2 0,-2 0,1 1,-2 1,-2 1,-1 0,0 1,-1 1,0 0,0 1,-1-1,1 1,-1-2,0 0,-1 0,0-1,1 2,1-1,0 0,0 0,0 1,1 0,2 2,1-1,0 0,0 1,-1-1,2 1,-3 0,1-1,-1-1,-2 0,1 1,-1 0,0 0,0 2,-1 1,1-1,0 0,0 0,1-2,1-1,0-1,0 0,1 0,0 1,-1 1,0-2,-2 1,0-2,-2 2,-1 1,1 1,0 0,0-1,0-1,-1 0,1 0,0-2,0 2,1 0,1 0,0-1,0 2,0-1,0-1,0 1,0-1,0 0,0 2,1-2,1 0,-1 1,0-1,1 0,0-1,-1 1,0 0,0 0,0 0,-1 0,0 1,0-1,0 0,0 1,0 0,2-1,0 0,1-1,0-2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27.02.19</a:t>
            </a:fld>
            <a:endParaRPr lang="de-CH" dirty="0"/>
          </a:p>
        </p:txBody>
      </p:sp>
      <p:sp>
        <p:nvSpPr>
          <p:cNvPr id="4" name="Folienbildplatzhalt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a:t>
            </a:fld>
            <a:endParaRPr lang="de-CH" dirty="0"/>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1</a:t>
            </a:fld>
            <a:endParaRPr lang="en-US"/>
          </a:p>
        </p:txBody>
      </p:sp>
    </p:spTree>
    <p:extLst>
      <p:ext uri="{BB962C8B-B14F-4D97-AF65-F5344CB8AC3E}">
        <p14:creationId xmlns:p14="http://schemas.microsoft.com/office/powerpoint/2010/main" val="141570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r>
              <a:rPr lang="en-US" baseline="0" dirty="0"/>
              <a:t> Extend feed </a:t>
            </a:r>
            <a:r>
              <a:rPr lang="en-US" baseline="0" dirty="0" err="1"/>
              <a:t>bz</a:t>
            </a:r>
            <a:r>
              <a:rPr lang="en-US" baseline="0" dirty="0"/>
              <a:t> piggy pack payloads. still passive users</a:t>
            </a:r>
          </a:p>
          <a:p>
            <a:r>
              <a:rPr lang="en-US" baseline="0" dirty="0"/>
              <a:t>Trust transfer AND </a:t>
            </a:r>
            <a:r>
              <a:rPr lang="en-US" baseline="0" dirty="0" err="1"/>
              <a:t>denpending</a:t>
            </a:r>
            <a:r>
              <a:rPr lang="en-US" baseline="0" dirty="0"/>
              <a:t> on the setup </a:t>
            </a:r>
            <a:r>
              <a:rPr lang="en-US" baseline="0" dirty="0" err="1"/>
              <a:t>coverup</a:t>
            </a:r>
            <a:r>
              <a:rPr lang="en-US" baseline="0" dirty="0"/>
              <a:t> server.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STILL USES INVOLUNTARY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CoverUp</a:t>
            </a:r>
            <a:r>
              <a:rPr lang="en-US" dirty="0"/>
              <a:t> Server </a:t>
            </a:r>
            <a:r>
              <a:rPr lang="en-US" dirty="0" err="1"/>
              <a:t>trsted</a:t>
            </a:r>
            <a:r>
              <a:rPr lang="en-US" dirty="0"/>
              <a:t>..</a:t>
            </a:r>
            <a:r>
              <a:rPr lang="en-US" baseline="0" dirty="0"/>
              <a:t> Additional slide?</a:t>
            </a:r>
            <a:endParaRPr lang="en-US" dirty="0"/>
          </a:p>
          <a:p>
            <a:endParaRPr lang="en-US" dirty="0"/>
          </a:p>
          <a:p>
            <a:r>
              <a:rPr lang="en-US" dirty="0"/>
              <a:t>Feed Server handles</a:t>
            </a:r>
            <a:r>
              <a:rPr lang="en-US" baseline="0" dirty="0"/>
              <a:t> now bi-directional connections</a:t>
            </a:r>
            <a:r>
              <a:rPr lang="en-US" dirty="0"/>
              <a:t>. Restrictions, predictable traffic patterns, treats dummy</a:t>
            </a:r>
            <a:r>
              <a:rPr lang="en-US" baseline="0" dirty="0"/>
              <a:t> and real traffic </a:t>
            </a:r>
            <a:r>
              <a:rPr lang="en-US" dirty="0"/>
              <a:t>indistinguishable (constant time), not reveal anything. </a:t>
            </a:r>
          </a:p>
          <a:p>
            <a:endParaRPr lang="en-US" dirty="0"/>
          </a:p>
          <a:p>
            <a:r>
              <a:rPr lang="en-US" sz="1200" kern="1200" dirty="0">
                <a:solidFill>
                  <a:schemeClr val="tx1"/>
                </a:solidFill>
                <a:latin typeface="+mn-lt"/>
                <a:ea typeface="+mn-ea"/>
                <a:cs typeface="+mn-cs"/>
              </a:rPr>
              <a:t>"for the attacker all traffic looks indistinguishable"</a:t>
            </a:r>
          </a:p>
          <a:p>
            <a:r>
              <a:rPr lang="en-US" sz="1200" kern="1200" dirty="0">
                <a:solidFill>
                  <a:schemeClr val="tx1"/>
                </a:solidFill>
                <a:latin typeface="+mn-lt"/>
                <a:ea typeface="+mn-ea"/>
                <a:cs typeface="+mn-cs"/>
              </a:rPr>
              <a:t>Why? The traffic pattern could reveal information.</a:t>
            </a:r>
          </a:p>
          <a:p>
            <a:endParaRPr lang="en-US" dirty="0"/>
          </a:p>
          <a:p>
            <a:endParaRPr lang="en-US" dirty="0"/>
          </a:p>
          <a:p>
            <a:r>
              <a:rPr lang="en-US" dirty="0"/>
              <a:t>Sends custom data to mix.</a:t>
            </a:r>
          </a:p>
          <a:p>
            <a:r>
              <a:rPr lang="en-US" dirty="0"/>
              <a:t>We do not replace the request in the extension, too much timing leakage.</a:t>
            </a:r>
          </a:p>
          <a:p>
            <a:r>
              <a:rPr lang="en-US" dirty="0"/>
              <a:t>Extension and JS already loaded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Augments feed, may be independent</a:t>
            </a:r>
            <a:endParaRPr lang="en-US" dirty="0"/>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10</a:t>
            </a:fld>
            <a:endParaRPr lang="en-US"/>
          </a:p>
        </p:txBody>
      </p:sp>
    </p:spTree>
    <p:extLst>
      <p:ext uri="{BB962C8B-B14F-4D97-AF65-F5344CB8AC3E}">
        <p14:creationId xmlns:p14="http://schemas.microsoft.com/office/powerpoint/2010/main" val="111303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and the external application introduces some overhead in the browser execution for the</a:t>
            </a:r>
            <a:r>
              <a:rPr lang="en-US" baseline="0" dirty="0"/>
              <a:t> voluntary users.</a:t>
            </a:r>
            <a:r>
              <a:rPr lang="en-US" dirty="0"/>
              <a:t> </a:t>
            </a:r>
          </a:p>
          <a:p>
            <a:endParaRPr lang="en-US" dirty="0"/>
          </a:p>
          <a:p>
            <a:r>
              <a:rPr lang="en-US" dirty="0"/>
              <a:t>NOTE: Limit </a:t>
            </a:r>
            <a:r>
              <a:rPr lang="en-US" dirty="0" err="1"/>
              <a:t>obserservation</a:t>
            </a:r>
            <a:r>
              <a:rPr lang="en-US" dirty="0"/>
              <a:t> of the attacker to only timing leakage (protocol</a:t>
            </a:r>
            <a:r>
              <a:rPr lang="en-US" baseline="0" dirty="0"/>
              <a:t> wise indistinguishable, TLS, )</a:t>
            </a:r>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11</a:t>
            </a:fld>
            <a:endParaRPr lang="en-US"/>
          </a:p>
        </p:txBody>
      </p:sp>
    </p:spTree>
    <p:extLst>
      <p:ext uri="{BB962C8B-B14F-4D97-AF65-F5344CB8AC3E}">
        <p14:creationId xmlns:p14="http://schemas.microsoft.com/office/powerpoint/2010/main" val="145022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dirty="0">
                <a:solidFill>
                  <a:srgbClr val="000000"/>
                </a:solidFill>
                <a:uFill>
                  <a:solidFill>
                    <a:srgbClr val="FFFFFF"/>
                  </a:solidFill>
                </a:uFill>
                <a:latin typeface="Arial"/>
              </a:rPr>
              <a:t>We assume that in-</a:t>
            </a:r>
            <a:r>
              <a:rPr lang="en-US" sz="2000" b="0" strike="noStrike" spc="-1" dirty="0" err="1">
                <a:solidFill>
                  <a:srgbClr val="000000"/>
                </a:solidFill>
                <a:uFill>
                  <a:solidFill>
                    <a:srgbClr val="FFFFFF"/>
                  </a:solidFill>
                </a:uFill>
                <a:latin typeface="Arial"/>
              </a:rPr>
              <a:t>exection</a:t>
            </a:r>
            <a:r>
              <a:rPr lang="en-US" sz="2000" b="0" strike="noStrike" spc="-1" dirty="0">
                <a:solidFill>
                  <a:srgbClr val="000000"/>
                </a:solidFill>
                <a:uFill>
                  <a:solidFill>
                    <a:srgbClr val="FFFFFF"/>
                  </a:solidFill>
                </a:uFill>
                <a:latin typeface="Arial"/>
              </a:rPr>
              <a:t> and initialization are not correlated. </a:t>
            </a:r>
          </a:p>
          <a:p>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rPr>
              <a:t>We measured TCP  accuracy timestamp (TCP option 8) of 0.4ms on windows. </a:t>
            </a:r>
          </a:p>
          <a:p>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rPr>
              <a:t>Linear increase of accuracy</a:t>
            </a:r>
          </a:p>
          <a:p>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rPr>
              <a:t>Efficiency reason/</a:t>
            </a:r>
          </a:p>
          <a:p>
            <a:r>
              <a:rPr lang="en-US" sz="2000" b="0" strike="noStrike" spc="-1" dirty="0">
                <a:solidFill>
                  <a:srgbClr val="000000"/>
                </a:solidFill>
                <a:uFill>
                  <a:solidFill>
                    <a:srgbClr val="FFFFFF"/>
                  </a:solidFill>
                </a:uFill>
                <a:latin typeface="Arial"/>
              </a:rPr>
              <a:t>Time measurement between concurrent droplets (periodic) or receive JS and sending first request (loading)</a:t>
            </a:r>
          </a:p>
          <a:p>
            <a:r>
              <a:rPr lang="en-US" sz="2000" b="0" strike="noStrike" spc="-1" dirty="0">
                <a:solidFill>
                  <a:srgbClr val="000000"/>
                </a:solidFill>
                <a:uFill>
                  <a:solidFill>
                    <a:srgbClr val="FFFFFF"/>
                  </a:solidFill>
                </a:uFill>
                <a:latin typeface="Arial"/>
              </a:rPr>
              <a:t>Give basic intuition about the overlapping</a:t>
            </a:r>
            <a:r>
              <a:rPr lang="en-US" sz="2000" b="0" strike="noStrike" spc="-1" baseline="0" dirty="0">
                <a:solidFill>
                  <a:srgbClr val="000000"/>
                </a:solidFill>
                <a:uFill>
                  <a:solidFill>
                    <a:srgbClr val="FFFFFF"/>
                  </a:solidFill>
                </a:uFill>
                <a:latin typeface="Arial"/>
              </a:rPr>
              <a:t> distribution, why the overlap is bad for a distinguisher.</a:t>
            </a:r>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4238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delay is result of added noise. Accuracy: how often you made the correct prediction.</a:t>
            </a:r>
          </a:p>
          <a:p>
            <a:r>
              <a:rPr lang="en-US" dirty="0"/>
              <a:t>Arm joke here.,,,,,</a:t>
            </a:r>
          </a:p>
          <a:p>
            <a:r>
              <a:rPr lang="en-US" dirty="0"/>
              <a:t>Linux Transfer outlier caused by</a:t>
            </a:r>
            <a:r>
              <a:rPr lang="en-US" baseline="0" dirty="0"/>
              <a:t> </a:t>
            </a:r>
            <a:r>
              <a:rPr lang="en-US" dirty="0"/>
              <a:t>experimental problems. </a:t>
            </a:r>
          </a:p>
          <a:p>
            <a:r>
              <a:rPr lang="en-US" dirty="0"/>
              <a:t>Active user is always</a:t>
            </a:r>
            <a:r>
              <a:rPr lang="en-US" baseline="0" dirty="0"/>
              <a:t> active. This is worst case.</a:t>
            </a:r>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13</a:t>
            </a:fld>
            <a:endParaRPr lang="en-US"/>
          </a:p>
        </p:txBody>
      </p:sp>
    </p:spTree>
    <p:extLst>
      <p:ext uri="{BB962C8B-B14F-4D97-AF65-F5344CB8AC3E}">
        <p14:creationId xmlns:p14="http://schemas.microsoft.com/office/powerpoint/2010/main" val="176196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body"/>
          </p:nvPr>
        </p:nvSpPr>
        <p:spPr>
          <a:xfrm>
            <a:off x="756000" y="5078520"/>
            <a:ext cx="6047280" cy="4810680"/>
          </a:xfrm>
          <a:prstGeom prst="rect">
            <a:avLst/>
          </a:prstGeom>
        </p:spPr>
        <p:txBody>
          <a:bodyPr lIns="0" tIns="0" rIns="0" bIns="0"/>
          <a:lstStyle/>
          <a:p>
            <a:r>
              <a:rPr lang="en-US" sz="2000" b="0" strike="noStrike" spc="-1" dirty="0">
                <a:solidFill>
                  <a:srgbClr val="000000"/>
                </a:solidFill>
                <a:uFill>
                  <a:solidFill>
                    <a:srgbClr val="FFFFFF"/>
                  </a:solidFill>
                </a:uFill>
                <a:latin typeface="Arial"/>
              </a:rPr>
              <a:t>We exclude mobile users. But they will have flat rates in a few years as well.</a:t>
            </a:r>
          </a:p>
          <a:p>
            <a:r>
              <a:rPr lang="en-US" sz="2000" b="0" strike="noStrike" spc="-1" dirty="0">
                <a:solidFill>
                  <a:srgbClr val="000000"/>
                </a:solidFill>
                <a:uFill>
                  <a:solidFill>
                    <a:srgbClr val="FFFFFF"/>
                  </a:solidFill>
                </a:uFill>
                <a:latin typeface="Arial"/>
              </a:rPr>
              <a:t>Session time number might be per site and not per tab reload. But there we could use a “global shared worker” to let the tabs communicate.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9366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delay is result of added noise. Accuracy: how often you made the correct prediction.</a:t>
            </a:r>
          </a:p>
        </p:txBody>
      </p:sp>
      <p:sp>
        <p:nvSpPr>
          <p:cNvPr id="4" name="Slide Number Placeholder 3"/>
          <p:cNvSpPr>
            <a:spLocks noGrp="1"/>
          </p:cNvSpPr>
          <p:nvPr>
            <p:ph type="sldNum" sz="quarter" idx="10"/>
          </p:nvPr>
        </p:nvSpPr>
        <p:spPr/>
        <p:txBody>
          <a:bodyPr/>
          <a:lstStyle/>
          <a:p>
            <a:fld id="{458D7719-A8C7-4681-9E08-6F7253225B3C}" type="slidenum">
              <a:rPr lang="en-US" smtClean="0"/>
              <a:t>20</a:t>
            </a:fld>
            <a:endParaRPr lang="en-US"/>
          </a:p>
        </p:txBody>
      </p:sp>
    </p:spTree>
    <p:extLst>
      <p:ext uri="{BB962C8B-B14F-4D97-AF65-F5344CB8AC3E}">
        <p14:creationId xmlns:p14="http://schemas.microsoft.com/office/powerpoint/2010/main" val="312259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Imperfect: If voluntary participant diverges from </a:t>
            </a:r>
            <a:r>
              <a:rPr lang="en-US" dirty="0" err="1"/>
              <a:t>behaviour</a:t>
            </a:r>
            <a:r>
              <a:rPr lang="en-US" dirty="0"/>
              <a:t> of involuntary ones.</a:t>
            </a:r>
          </a:p>
        </p:txBody>
      </p:sp>
      <p:sp>
        <p:nvSpPr>
          <p:cNvPr id="4" name="Slide Number Placeholder 3"/>
          <p:cNvSpPr>
            <a:spLocks noGrp="1"/>
          </p:cNvSpPr>
          <p:nvPr>
            <p:ph type="sldNum" sz="quarter" idx="10"/>
          </p:nvPr>
        </p:nvSpPr>
        <p:spPr/>
        <p:txBody>
          <a:bodyPr/>
          <a:lstStyle/>
          <a:p>
            <a:fld id="{458D7719-A8C7-4681-9E08-6F7253225B3C}" type="slidenum">
              <a:rPr lang="en-US" smtClean="0"/>
              <a:t>21</a:t>
            </a:fld>
            <a:endParaRPr lang="en-US"/>
          </a:p>
        </p:txBody>
      </p:sp>
    </p:spTree>
    <p:extLst>
      <p:ext uri="{BB962C8B-B14F-4D97-AF65-F5344CB8AC3E}">
        <p14:creationId xmlns:p14="http://schemas.microsoft.com/office/powerpoint/2010/main" val="101316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Ethical: We do not harm involuntary users and the data overhead is small. Only for non-mobile users. We inform user on the website and give option to opt out.</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22</a:t>
            </a:fld>
            <a:endParaRPr lang="en-US"/>
          </a:p>
        </p:txBody>
      </p:sp>
    </p:spTree>
    <p:extLst>
      <p:ext uri="{BB962C8B-B14F-4D97-AF65-F5344CB8AC3E}">
        <p14:creationId xmlns:p14="http://schemas.microsoft.com/office/powerpoint/2010/main" val="3942885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Ethical: We do not harm involuntary users and the data overhead is small. Only for non-mobile users. We inform user on the website and give option to opt out.</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23</a:t>
            </a:fld>
            <a:endParaRPr lang="en-US"/>
          </a:p>
        </p:txBody>
      </p:sp>
    </p:spTree>
    <p:extLst>
      <p:ext uri="{BB962C8B-B14F-4D97-AF65-F5344CB8AC3E}">
        <p14:creationId xmlns:p14="http://schemas.microsoft.com/office/powerpoint/2010/main" val="401403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Ethical: We do not harm involuntary users and the data overhead is small. Only for non-mobile users. We inform user on the website and give option to opt out.</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24</a:t>
            </a:fld>
            <a:endParaRPr lang="en-US"/>
          </a:p>
        </p:txBody>
      </p:sp>
    </p:spTree>
    <p:extLst>
      <p:ext uri="{BB962C8B-B14F-4D97-AF65-F5344CB8AC3E}">
        <p14:creationId xmlns:p14="http://schemas.microsoft.com/office/powerpoint/2010/main" val="40131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r>
              <a:rPr lang="en-US" baseline="0" dirty="0"/>
              <a:t> Where you ever afraid..</a:t>
            </a:r>
          </a:p>
          <a:p>
            <a:r>
              <a:rPr lang="en-US" baseline="0" dirty="0" err="1"/>
              <a:t>Aritra</a:t>
            </a:r>
            <a:r>
              <a:rPr lang="en-US" baseline="0" dirty="0"/>
              <a:t>:  </a:t>
            </a:r>
            <a:r>
              <a:rPr lang="en-US" baseline="0" dirty="0" err="1"/>
              <a:t>Thez</a:t>
            </a:r>
            <a:r>
              <a:rPr lang="en-US" baseline="0" dirty="0"/>
              <a:t> </a:t>
            </a:r>
            <a:r>
              <a:rPr lang="en-US" baseline="0" dirty="0" err="1"/>
              <a:t>alredy</a:t>
            </a:r>
            <a:r>
              <a:rPr lang="en-US" baseline="0" dirty="0"/>
              <a:t> got me.. (showing arm)</a:t>
            </a:r>
          </a:p>
          <a:p>
            <a:r>
              <a:rPr lang="en-US" baseline="0" dirty="0"/>
              <a:t>David: No, seriously, this is important for Whistleblowers, free speech, or accessing primary sources.</a:t>
            </a:r>
          </a:p>
          <a:p>
            <a:r>
              <a:rPr lang="en-US" baseline="0" dirty="0"/>
              <a:t>Aritra: But ISP and Government </a:t>
            </a:r>
            <a:r>
              <a:rPr lang="en-US" baseline="0"/>
              <a:t>might analyze </a:t>
            </a:r>
            <a:r>
              <a:rPr lang="en-US" baseline="0" dirty="0"/>
              <a:t>your traffic.</a:t>
            </a:r>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2</a:t>
            </a:fld>
            <a:endParaRPr lang="en-US"/>
          </a:p>
        </p:txBody>
      </p:sp>
    </p:spTree>
    <p:extLst>
      <p:ext uri="{BB962C8B-B14F-4D97-AF65-F5344CB8AC3E}">
        <p14:creationId xmlns:p14="http://schemas.microsoft.com/office/powerpoint/2010/main" val="118170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is a tool doing this. </a:t>
            </a:r>
          </a:p>
        </p:txBody>
      </p:sp>
      <p:sp>
        <p:nvSpPr>
          <p:cNvPr id="4" name="Slide Number Placeholder 3"/>
          <p:cNvSpPr>
            <a:spLocks noGrp="1"/>
          </p:cNvSpPr>
          <p:nvPr>
            <p:ph type="sldNum" sz="quarter" idx="10"/>
          </p:nvPr>
        </p:nvSpPr>
        <p:spPr/>
        <p:txBody>
          <a:bodyPr/>
          <a:lstStyle/>
          <a:p>
            <a:fld id="{458D7719-A8C7-4681-9E08-6F7253225B3C}" type="slidenum">
              <a:rPr lang="en-US" smtClean="0"/>
              <a:t>25</a:t>
            </a:fld>
            <a:endParaRPr lang="en-US"/>
          </a:p>
        </p:txBody>
      </p:sp>
    </p:spTree>
    <p:extLst>
      <p:ext uri="{BB962C8B-B14F-4D97-AF65-F5344CB8AC3E}">
        <p14:creationId xmlns:p14="http://schemas.microsoft.com/office/powerpoint/2010/main" val="195341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a:t>Aritra</a:t>
                </a:r>
                <a:r>
                  <a:rPr lang="en-US" dirty="0"/>
                  <a:t>:</a:t>
                </a:r>
                <a:r>
                  <a:rPr lang="en-US" baseline="0" dirty="0"/>
                  <a:t> But there are ACNs.. </a:t>
                </a:r>
                <a:r>
                  <a:rPr lang="en-US" baseline="0" dirty="0" err="1"/>
                  <a:t>E.g</a:t>
                </a:r>
                <a:r>
                  <a:rPr lang="en-US" baseline="0" dirty="0"/>
                  <a:t>, TOR, </a:t>
                </a:r>
                <a:r>
                  <a:rPr lang="en-US" baseline="0" dirty="0" err="1"/>
                  <a:t>freenet</a:t>
                </a:r>
                <a:r>
                  <a:rPr lang="en-US" baseline="0" dirty="0"/>
                  <a:t>. </a:t>
                </a:r>
                <a:r>
                  <a:rPr lang="en-US" sz="1200" dirty="0"/>
                  <a:t>. They hide in different ways the link between sender and receiver. And they may limit surveillance and censorship. </a:t>
                </a: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David: That’s right but there are two fundamental problems.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Participation. Bootstrapping problem: vicious cycle.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t>Aritra</a:t>
                </a:r>
                <a:r>
                  <a:rPr lang="en-US" baseline="0" dirty="0"/>
                  <a:t> This is a </a:t>
                </a:r>
                <a:r>
                  <a:rPr lang="en-US" baseline="0" dirty="0" err="1"/>
                  <a:t>realz</a:t>
                </a:r>
                <a:r>
                  <a:rPr lang="en-US" baseline="0" dirty="0"/>
                  <a:t> hard problem to solve. </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Establishment of communication </a:t>
                </a:r>
                <a14:m>
                  <m:oMath xmlns:m="http://schemas.openxmlformats.org/officeDocument/2006/math">
                    <m:r>
                      <a:rPr lang="en-US" i="1" dirty="0">
                        <a:latin typeface="Cambria Math" panose="02040503050406030204" pitchFamily="18" charset="0"/>
                      </a:rPr>
                      <m:t>−</m:t>
                    </m:r>
                    <m:r>
                      <a:rPr lang="en-US" i="1">
                        <a:latin typeface="Cambria Math" charset="0"/>
                      </a:rPr>
                      <m:t>&gt;</m:t>
                    </m:r>
                  </m:oMath>
                </a14:m>
                <a:r>
                  <a:rPr lang="en-US" dirty="0"/>
                  <a:t> Intention of communication</a:t>
                </a:r>
              </a:p>
            </p:txBody>
          </p:sp>
        </mc:Choice>
        <mc:Fallback xmlns="">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Establishment of communication </a:t>
                </a:r>
                <a:r>
                  <a:rPr lang="en-US" i="0" dirty="0">
                    <a:latin typeface="Cambria Math" panose="02040503050406030204" pitchFamily="18" charset="0"/>
                  </a:rPr>
                  <a:t>−</a:t>
                </a:r>
                <a:r>
                  <a:rPr lang="en-US" i="0">
                    <a:latin typeface="Cambria Math" charset="0"/>
                  </a:rPr>
                  <a:t>&gt;</a:t>
                </a:r>
                <a:r>
                  <a:rPr lang="en-US" dirty="0"/>
                  <a:t> Intention of communication</a:t>
                </a:r>
              </a:p>
              <a:p>
                <a:endParaRPr lang="en-US" sz="1100" dirty="0" smtClean="0"/>
              </a:p>
              <a:p>
                <a:endParaRPr lang="en-US" sz="1100" dirty="0" smtClean="0"/>
              </a:p>
              <a:p>
                <a:r>
                  <a:rPr lang="en-US" sz="1100" dirty="0" smtClean="0"/>
                  <a:t>The </a:t>
                </a:r>
                <a:r>
                  <a:rPr lang="en-US" sz="1100" dirty="0"/>
                  <a:t>Internet.. Land of the opportunities, but not only for entrepreneurs. Since Snowden, we know that certain agencies reach almost total surveillance. They can see everything you do. </a:t>
                </a:r>
              </a:p>
              <a:p>
                <a:r>
                  <a:rPr lang="en-US" sz="1100" dirty="0"/>
                  <a:t>To counter them is difficult. There are Anonymous Communication Networks or short ACN like Tor, I2C or Freenet. They offer strong anonymity. They hide in different ways the link between sender and receiver. And they may limit surveillance and censorship. </a:t>
                </a:r>
              </a:p>
              <a:p>
                <a:endParaRPr lang="en-US" sz="1100" dirty="0"/>
              </a:p>
              <a:p>
                <a:r>
                  <a:rPr lang="en-US" sz="1100" dirty="0" err="1"/>
                  <a:t>Vicous</a:t>
                </a:r>
                <a:r>
                  <a:rPr lang="en-US" sz="1100" dirty="0"/>
                  <a:t> Cycle</a:t>
                </a:r>
              </a:p>
              <a:p>
                <a:endParaRPr lang="en-US" sz="1100" dirty="0"/>
              </a:p>
              <a:p>
                <a:r>
                  <a:rPr lang="en-US" sz="1100" dirty="0"/>
                  <a:t>.. This leads to another problem: Deniability</a:t>
                </a:r>
              </a:p>
              <a:p>
                <a:endParaRPr lang="en-US" sz="1100" dirty="0"/>
              </a:p>
              <a:p>
                <a:r>
                  <a:rPr lang="en-US" sz="1100" dirty="0"/>
                  <a:t>(intersection attacks)</a:t>
                </a:r>
              </a:p>
              <a:p>
                <a:endParaRPr lang="en-US" sz="1100" dirty="0"/>
              </a:p>
            </p:txBody>
          </p:sp>
        </mc:Fallback>
      </mc:AlternateContent>
      <p:sp>
        <p:nvSpPr>
          <p:cNvPr id="4" name="Slide Number Placeholder 3"/>
          <p:cNvSpPr>
            <a:spLocks noGrp="1"/>
          </p:cNvSpPr>
          <p:nvPr>
            <p:ph type="sldNum" sz="quarter" idx="10"/>
          </p:nvPr>
        </p:nvSpPr>
        <p:spPr/>
        <p:txBody>
          <a:bodyPr/>
          <a:lstStyle/>
          <a:p>
            <a:fld id="{458D7719-A8C7-4681-9E08-6F7253225B3C}" type="slidenum">
              <a:rPr lang="en-US" smtClean="0"/>
              <a:t>3</a:t>
            </a:fld>
            <a:endParaRPr lang="en-US"/>
          </a:p>
        </p:txBody>
      </p:sp>
    </p:spTree>
    <p:extLst>
      <p:ext uri="{BB962C8B-B14F-4D97-AF65-F5344CB8AC3E}">
        <p14:creationId xmlns:p14="http://schemas.microsoft.com/office/powerpoint/2010/main" val="208571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Aritra</a:t>
            </a:r>
            <a:r>
              <a:rPr lang="en-US" dirty="0"/>
              <a:t>:</a:t>
            </a:r>
            <a:r>
              <a:rPr lang="en-US" baseline="0" dirty="0"/>
              <a:t> How about our contribution: Passive Participation? (Explain idea, in short)</a:t>
            </a:r>
            <a:endParaRPr lang="en-US"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4</a:t>
            </a:fld>
            <a:endParaRPr lang="de-CH" dirty="0"/>
          </a:p>
        </p:txBody>
      </p:sp>
    </p:spTree>
    <p:extLst>
      <p:ext uri="{BB962C8B-B14F-4D97-AF65-F5344CB8AC3E}">
        <p14:creationId xmlns:p14="http://schemas.microsoft.com/office/powerpoint/2010/main" val="329093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Aritra</a:t>
            </a:r>
            <a:r>
              <a:rPr lang="en-US" dirty="0"/>
              <a:t>:</a:t>
            </a:r>
            <a:r>
              <a:rPr lang="en-US" baseline="0" dirty="0"/>
              <a:t> How about our contribution: Passive Participation? (Explain idea, in short)</a:t>
            </a:r>
            <a:endParaRPr lang="en-US"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5</a:t>
            </a:fld>
            <a:endParaRPr lang="de-CH" dirty="0"/>
          </a:p>
        </p:txBody>
      </p:sp>
    </p:spTree>
    <p:extLst>
      <p:ext uri="{BB962C8B-B14F-4D97-AF65-F5344CB8AC3E}">
        <p14:creationId xmlns:p14="http://schemas.microsoft.com/office/powerpoint/2010/main" val="323678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Aritra</a:t>
            </a:r>
            <a:r>
              <a:rPr lang="en-US" dirty="0"/>
              <a:t>:</a:t>
            </a:r>
            <a:r>
              <a:rPr lang="en-US" baseline="0" dirty="0"/>
              <a:t> </a:t>
            </a:r>
            <a:r>
              <a:rPr lang="en-US" dirty="0" err="1"/>
              <a:t>Coincidentially</a:t>
            </a:r>
            <a:r>
              <a:rPr lang="en-US" dirty="0"/>
              <a:t>, we used passive participation in a tool named </a:t>
            </a:r>
            <a:r>
              <a:rPr lang="en-US" dirty="0" err="1"/>
              <a:t>CoverUp</a:t>
            </a:r>
            <a:r>
              <a:rPr lang="en-US" dirty="0"/>
              <a:t>.</a:t>
            </a:r>
            <a:r>
              <a:rPr lang="en-US" baseline="0" dirty="0"/>
              <a:t> Unidirectional *Radio Broadcast, where you cannot influence, what you receive) and bi-directional that allows you to arbitrarily do up/ and download. </a:t>
            </a:r>
          </a:p>
          <a:p>
            <a:r>
              <a:rPr lang="en-US" baseline="0" dirty="0" err="1"/>
              <a:t>Aritra</a:t>
            </a:r>
            <a:r>
              <a:rPr lang="en-US" baseline="0" dirty="0"/>
              <a:t>: … working prototype, for network-attacker protocol wise indistinguishable. But timing leakage.</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6</a:t>
            </a:fld>
            <a:endParaRPr lang="en-US"/>
          </a:p>
        </p:txBody>
      </p:sp>
    </p:spTree>
    <p:extLst>
      <p:ext uri="{BB962C8B-B14F-4D97-AF65-F5344CB8AC3E}">
        <p14:creationId xmlns:p14="http://schemas.microsoft.com/office/powerpoint/2010/main" val="123403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David:</a:t>
            </a:r>
            <a:r>
              <a:rPr lang="de-CH" baseline="0" dirty="0"/>
              <a:t> </a:t>
            </a:r>
            <a:r>
              <a:rPr lang="de-CH" baseline="0" dirty="0" err="1"/>
              <a:t>Explains</a:t>
            </a:r>
            <a:r>
              <a:rPr lang="de-CH" baseline="0" dirty="0"/>
              <a:t> Feed.. </a:t>
            </a:r>
            <a:r>
              <a:rPr lang="de-CH" baseline="0" dirty="0" err="1"/>
              <a:t>We</a:t>
            </a:r>
            <a:r>
              <a:rPr lang="de-CH" baseline="0" dirty="0"/>
              <a:t> </a:t>
            </a:r>
            <a:r>
              <a:rPr lang="de-CH" baseline="0" dirty="0" err="1"/>
              <a:t>can</a:t>
            </a:r>
            <a:r>
              <a:rPr lang="de-CH" baseline="0" dirty="0"/>
              <a:t> </a:t>
            </a:r>
            <a:r>
              <a:rPr lang="de-CH" baseline="0" dirty="0" err="1"/>
              <a:t>tolerate</a:t>
            </a:r>
            <a:r>
              <a:rPr lang="de-CH" baseline="0" dirty="0"/>
              <a:t> a </a:t>
            </a:r>
            <a:r>
              <a:rPr lang="de-CH" baseline="0" dirty="0" err="1"/>
              <a:t>verz</a:t>
            </a:r>
            <a:r>
              <a:rPr lang="de-CH" baseline="0" dirty="0"/>
              <a:t> strong </a:t>
            </a:r>
            <a:r>
              <a:rPr lang="de-CH" baseline="0" dirty="0" err="1"/>
              <a:t>attacker</a:t>
            </a:r>
            <a:r>
              <a:rPr lang="de-CH" baseline="0" dirty="0"/>
              <a:t>.  </a:t>
            </a:r>
            <a:r>
              <a:rPr lang="de-CH" baseline="0" dirty="0" err="1"/>
              <a:t>Mention</a:t>
            </a:r>
            <a:r>
              <a:rPr lang="de-CH" baseline="0" dirty="0"/>
              <a:t> </a:t>
            </a:r>
            <a:r>
              <a:rPr lang="de-CH" baseline="0" dirty="0" err="1"/>
              <a:t>why</a:t>
            </a:r>
            <a:r>
              <a:rPr lang="de-CH" baseline="0" dirty="0"/>
              <a:t> </a:t>
            </a:r>
            <a:r>
              <a:rPr lang="de-CH" baseline="0" dirty="0" err="1"/>
              <a:t>users</a:t>
            </a:r>
            <a:r>
              <a:rPr lang="de-CH" baseline="0" dirty="0"/>
              <a:t> </a:t>
            </a:r>
            <a:r>
              <a:rPr lang="de-CH" baseline="0" dirty="0" err="1"/>
              <a:t>machine</a:t>
            </a:r>
            <a:r>
              <a:rPr lang="de-CH" baseline="0" dirty="0"/>
              <a:t> must not </a:t>
            </a:r>
            <a:r>
              <a:rPr lang="de-CH" baseline="0" dirty="0" err="1"/>
              <a:t>be</a:t>
            </a:r>
            <a:r>
              <a:rPr lang="de-CH" baseline="0" dirty="0"/>
              <a:t> </a:t>
            </a:r>
            <a:r>
              <a:rPr lang="de-CH" baseline="0" dirty="0" err="1"/>
              <a:t>compromised</a:t>
            </a:r>
            <a:r>
              <a:rPr lang="de-CH" baseline="0" dirty="0"/>
              <a:t>.</a:t>
            </a:r>
            <a:endParaRPr lang="de-CH" dirty="0"/>
          </a:p>
          <a:p>
            <a:endParaRPr lang="de-CH" dirty="0"/>
          </a:p>
          <a:p>
            <a:r>
              <a:rPr lang="de-CH" dirty="0" err="1"/>
              <a:t>Ethics</a:t>
            </a:r>
            <a:r>
              <a:rPr lang="de-CH" dirty="0"/>
              <a:t>:</a:t>
            </a:r>
            <a:r>
              <a:rPr lang="de-CH" baseline="0" dirty="0"/>
              <a:t> </a:t>
            </a:r>
            <a:r>
              <a:rPr lang="de-CH" baseline="0" dirty="0" err="1"/>
              <a:t>Opt</a:t>
            </a:r>
            <a:r>
              <a:rPr lang="de-CH" baseline="0" dirty="0"/>
              <a:t>-in</a:t>
            </a:r>
            <a:endParaRPr lang="en-US" dirty="0"/>
          </a:p>
          <a:p>
            <a:r>
              <a:rPr lang="en-US" dirty="0"/>
              <a:t>Mention: unidirectional case! </a:t>
            </a:r>
            <a:r>
              <a:rPr lang="en-US" dirty="0" err="1"/>
              <a:t>Iframe</a:t>
            </a:r>
            <a:r>
              <a:rPr lang="en-US" dirty="0"/>
              <a:t>. </a:t>
            </a:r>
            <a:r>
              <a:rPr lang="en-US" dirty="0" err="1"/>
              <a:t>Javascript</a:t>
            </a:r>
            <a:r>
              <a:rPr lang="en-US" dirty="0"/>
              <a:t>. Cache</a:t>
            </a:r>
          </a:p>
          <a:p>
            <a:r>
              <a:rPr lang="en-US" dirty="0"/>
              <a:t>Mention indistinguishability. Because all do the same.</a:t>
            </a:r>
          </a:p>
          <a:p>
            <a:r>
              <a:rPr lang="en-US" dirty="0"/>
              <a:t>We want Privacy and Anonymity, not Integrity. (else signature key)</a:t>
            </a:r>
          </a:p>
          <a:p>
            <a:r>
              <a:rPr lang="en-US" dirty="0"/>
              <a:t>Feed consists out of more than one packet. How does this work?</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7</a:t>
            </a:fld>
            <a:endParaRPr lang="en-US"/>
          </a:p>
        </p:txBody>
      </p:sp>
    </p:spTree>
    <p:extLst>
      <p:ext uri="{BB962C8B-B14F-4D97-AF65-F5344CB8AC3E}">
        <p14:creationId xmlns:p14="http://schemas.microsoft.com/office/powerpoint/2010/main" val="404189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David:</a:t>
            </a:r>
            <a:r>
              <a:rPr lang="de-CH" baseline="0" dirty="0"/>
              <a:t> </a:t>
            </a:r>
            <a:r>
              <a:rPr lang="de-CH" baseline="0" dirty="0" err="1"/>
              <a:t>Explains</a:t>
            </a:r>
            <a:r>
              <a:rPr lang="de-CH" baseline="0" dirty="0"/>
              <a:t> Feed.. </a:t>
            </a:r>
            <a:r>
              <a:rPr lang="de-CH" baseline="0" dirty="0" err="1"/>
              <a:t>We</a:t>
            </a:r>
            <a:r>
              <a:rPr lang="de-CH" baseline="0" dirty="0"/>
              <a:t> </a:t>
            </a:r>
            <a:r>
              <a:rPr lang="de-CH" baseline="0" dirty="0" err="1"/>
              <a:t>can</a:t>
            </a:r>
            <a:r>
              <a:rPr lang="de-CH" baseline="0" dirty="0"/>
              <a:t> </a:t>
            </a:r>
            <a:r>
              <a:rPr lang="de-CH" baseline="0" dirty="0" err="1"/>
              <a:t>tolerate</a:t>
            </a:r>
            <a:r>
              <a:rPr lang="de-CH" baseline="0" dirty="0"/>
              <a:t> a </a:t>
            </a:r>
            <a:r>
              <a:rPr lang="de-CH" baseline="0" dirty="0" err="1"/>
              <a:t>verz</a:t>
            </a:r>
            <a:r>
              <a:rPr lang="de-CH" baseline="0" dirty="0"/>
              <a:t> strong </a:t>
            </a:r>
            <a:r>
              <a:rPr lang="de-CH" baseline="0" dirty="0" err="1"/>
              <a:t>attacker</a:t>
            </a:r>
            <a:r>
              <a:rPr lang="de-CH" baseline="0" dirty="0"/>
              <a:t>.  </a:t>
            </a:r>
            <a:r>
              <a:rPr lang="de-CH" baseline="0" dirty="0" err="1"/>
              <a:t>Mention</a:t>
            </a:r>
            <a:r>
              <a:rPr lang="de-CH" baseline="0" dirty="0"/>
              <a:t> </a:t>
            </a:r>
            <a:r>
              <a:rPr lang="de-CH" baseline="0" dirty="0" err="1"/>
              <a:t>why</a:t>
            </a:r>
            <a:r>
              <a:rPr lang="de-CH" baseline="0" dirty="0"/>
              <a:t> </a:t>
            </a:r>
            <a:r>
              <a:rPr lang="de-CH" baseline="0" dirty="0" err="1"/>
              <a:t>users</a:t>
            </a:r>
            <a:r>
              <a:rPr lang="de-CH" baseline="0" dirty="0"/>
              <a:t> </a:t>
            </a:r>
            <a:r>
              <a:rPr lang="de-CH" baseline="0" dirty="0" err="1"/>
              <a:t>machine</a:t>
            </a:r>
            <a:r>
              <a:rPr lang="de-CH" baseline="0" dirty="0"/>
              <a:t> must not </a:t>
            </a:r>
            <a:r>
              <a:rPr lang="de-CH" baseline="0" dirty="0" err="1"/>
              <a:t>be</a:t>
            </a:r>
            <a:r>
              <a:rPr lang="de-CH" baseline="0" dirty="0"/>
              <a:t> </a:t>
            </a:r>
            <a:r>
              <a:rPr lang="de-CH" baseline="0" dirty="0" err="1"/>
              <a:t>compromised</a:t>
            </a:r>
            <a:r>
              <a:rPr lang="de-CH" baseline="0" dirty="0"/>
              <a:t>.</a:t>
            </a:r>
            <a:endParaRPr lang="de-CH" dirty="0"/>
          </a:p>
          <a:p>
            <a:endParaRPr lang="de-CH" dirty="0"/>
          </a:p>
          <a:p>
            <a:r>
              <a:rPr lang="de-CH" dirty="0" err="1"/>
              <a:t>Ethics</a:t>
            </a:r>
            <a:r>
              <a:rPr lang="de-CH" dirty="0"/>
              <a:t>:</a:t>
            </a:r>
            <a:r>
              <a:rPr lang="de-CH" baseline="0" dirty="0"/>
              <a:t> </a:t>
            </a:r>
            <a:r>
              <a:rPr lang="de-CH" baseline="0" dirty="0" err="1"/>
              <a:t>Opt</a:t>
            </a:r>
            <a:r>
              <a:rPr lang="de-CH" baseline="0" dirty="0"/>
              <a:t>-in</a:t>
            </a:r>
            <a:endParaRPr lang="en-US" dirty="0"/>
          </a:p>
          <a:p>
            <a:r>
              <a:rPr lang="en-US" dirty="0"/>
              <a:t>Mention: unidirectional case! </a:t>
            </a:r>
            <a:r>
              <a:rPr lang="en-US" dirty="0" err="1"/>
              <a:t>Iframe</a:t>
            </a:r>
            <a:r>
              <a:rPr lang="en-US" dirty="0"/>
              <a:t>. </a:t>
            </a:r>
            <a:r>
              <a:rPr lang="en-US" dirty="0" err="1"/>
              <a:t>Javascript</a:t>
            </a:r>
            <a:r>
              <a:rPr lang="en-US" dirty="0"/>
              <a:t>. Cache</a:t>
            </a:r>
          </a:p>
          <a:p>
            <a:r>
              <a:rPr lang="en-US" dirty="0"/>
              <a:t>Mention indistinguishability. Because all do the same.</a:t>
            </a:r>
          </a:p>
          <a:p>
            <a:r>
              <a:rPr lang="en-US" dirty="0"/>
              <a:t>We want Privacy and Anonymity, not Integrity. (else signature key)</a:t>
            </a:r>
          </a:p>
          <a:p>
            <a:r>
              <a:rPr lang="en-US" dirty="0"/>
              <a:t>Feed consists out of more than one packet. How does this work?</a:t>
            </a:r>
          </a:p>
          <a:p>
            <a:endParaRPr lang="en-US" dirty="0"/>
          </a:p>
        </p:txBody>
      </p:sp>
      <p:sp>
        <p:nvSpPr>
          <p:cNvPr id="4" name="Slide Number Placeholder 3"/>
          <p:cNvSpPr>
            <a:spLocks noGrp="1"/>
          </p:cNvSpPr>
          <p:nvPr>
            <p:ph type="sldNum" sz="quarter" idx="10"/>
          </p:nvPr>
        </p:nvSpPr>
        <p:spPr/>
        <p:txBody>
          <a:bodyPr/>
          <a:lstStyle/>
          <a:p>
            <a:fld id="{458D7719-A8C7-4681-9E08-6F7253225B3C}" type="slidenum">
              <a:rPr lang="en-US" smtClean="0"/>
              <a:t>8</a:t>
            </a:fld>
            <a:endParaRPr lang="en-US"/>
          </a:p>
        </p:txBody>
      </p:sp>
    </p:spTree>
    <p:extLst>
      <p:ext uri="{BB962C8B-B14F-4D97-AF65-F5344CB8AC3E}">
        <p14:creationId xmlns:p14="http://schemas.microsoft.com/office/powerpoint/2010/main" val="291900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xfrm>
            <a:off x="382588" y="685800"/>
            <a:ext cx="6092825" cy="3429000"/>
          </a:xfrm>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lang="en-US" dirty="0" err="1"/>
              <a:t>Aritra</a:t>
            </a:r>
            <a:r>
              <a:rPr lang="en-US" dirty="0"/>
              <a:t>:</a:t>
            </a:r>
          </a:p>
          <a:p>
            <a:pPr defTabSz="914400">
              <a:lnSpc>
                <a:spcPct val="100000"/>
              </a:lnSpc>
              <a:defRPr sz="1200">
                <a:latin typeface="Calibri"/>
                <a:ea typeface="Calibri"/>
                <a:cs typeface="Calibri"/>
                <a:sym typeface="Calibri"/>
              </a:defRPr>
            </a:pPr>
            <a:r>
              <a:rPr dirty="0"/>
              <a:t>Predefined list of documents -&gt; random delivery -&gt; no choice (would reveal intention)</a:t>
            </a:r>
          </a:p>
          <a:p>
            <a:pPr defTabSz="914400">
              <a:lnSpc>
                <a:spcPct val="100000"/>
              </a:lnSpc>
              <a:defRPr sz="1200">
                <a:latin typeface="Calibri"/>
                <a:ea typeface="Calibri"/>
                <a:cs typeface="Calibri"/>
                <a:sym typeface="Calibri"/>
              </a:defRPr>
            </a:pPr>
            <a:r>
              <a:rPr lang="en-US" dirty="0"/>
              <a:t>E</a:t>
            </a:r>
            <a:r>
              <a:rPr dirty="0"/>
              <a:t>rror correction code</a:t>
            </a:r>
            <a:r>
              <a:rPr lang="en-US" dirty="0"/>
              <a:t>:</a:t>
            </a:r>
            <a:r>
              <a:rPr dirty="0"/>
              <a:t> order does not matter, one collects these pieces until one has enough  to assemble end data</a:t>
            </a:r>
            <a:endParaRPr lang="en-US" dirty="0"/>
          </a:p>
          <a:p>
            <a:pPr defTabSz="914400">
              <a:lnSpc>
                <a:spcPct val="100000"/>
              </a:lnSpc>
              <a:defRPr sz="1200">
                <a:latin typeface="Calibri"/>
                <a:ea typeface="Calibri"/>
                <a:cs typeface="Calibri"/>
                <a:sym typeface="Calibri"/>
              </a:defRPr>
            </a:pPr>
            <a:r>
              <a:rPr dirty="0"/>
              <a:t>All or nothing encryption scheme: Set to protect people, no dangerous content on </a:t>
            </a:r>
            <a:r>
              <a:rPr lang="en-US" dirty="0"/>
              <a:t>passive</a:t>
            </a:r>
            <a:r>
              <a:rPr dirty="0"/>
              <a:t> users machines</a:t>
            </a:r>
          </a:p>
        </p:txBody>
      </p:sp>
    </p:spTree>
    <p:extLst>
      <p:ext uri="{BB962C8B-B14F-4D97-AF65-F5344CB8AC3E}">
        <p14:creationId xmlns:p14="http://schemas.microsoft.com/office/powerpoint/2010/main" val="365006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81128"/>
            <a:ext cx="11537949" cy="1673412"/>
          </a:xfrm>
          <a:solidFill>
            <a:srgbClr val="1269B0"/>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rgbClr val="1269B0"/>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NSDI'19  -  28.02.2019</a:t>
            </a:r>
          </a:p>
        </p:txBody>
      </p:sp>
      <p:sp>
        <p:nvSpPr>
          <p:cNvPr id="5" name="Footer Placeholder 4"/>
          <p:cNvSpPr>
            <a:spLocks noGrp="1"/>
          </p:cNvSpPr>
          <p:nvPr>
            <p:ph type="ftr" sz="quarter" idx="11"/>
          </p:nvPr>
        </p:nvSpPr>
        <p:spPr/>
        <p:txBody>
          <a:bodyPr/>
          <a:lstStyle/>
          <a:p>
            <a:r>
              <a:rPr lang="en-US"/>
              <a:t>David Sommer, Aritra Dhar</a:t>
            </a:r>
          </a:p>
        </p:txBody>
      </p:sp>
      <p:sp>
        <p:nvSpPr>
          <p:cNvPr id="6" name="Slide Number Placeholder 5"/>
          <p:cNvSpPr>
            <a:spLocks noGrp="1"/>
          </p:cNvSpPr>
          <p:nvPr>
            <p:ph type="sldNum" sz="quarter" idx="12"/>
          </p:nvPr>
        </p:nvSpPr>
        <p:spPr/>
        <p:txBody>
          <a:bodyPr/>
          <a:lstStyle/>
          <a:p>
            <a:fld id="{EDE109AA-BEFB-46CC-8121-3733BD8688C2}" type="slidenum">
              <a:rPr lang="en-US" smtClean="0"/>
              <a:t>‹#›</a:t>
            </a:fld>
            <a:endParaRPr lang="en-US"/>
          </a:p>
        </p:txBody>
      </p:sp>
    </p:spTree>
    <p:extLst>
      <p:ext uri="{BB962C8B-B14F-4D97-AF65-F5344CB8AC3E}">
        <p14:creationId xmlns:p14="http://schemas.microsoft.com/office/powerpoint/2010/main" val="413051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NSDI'19  -  28.02.2019</a:t>
            </a:r>
          </a:p>
        </p:txBody>
      </p:sp>
      <p:sp>
        <p:nvSpPr>
          <p:cNvPr id="3" name="Footer Placeholder 2"/>
          <p:cNvSpPr>
            <a:spLocks noGrp="1"/>
          </p:cNvSpPr>
          <p:nvPr>
            <p:ph type="ftr" sz="quarter" idx="11"/>
          </p:nvPr>
        </p:nvSpPr>
        <p:spPr/>
        <p:txBody>
          <a:bodyPr/>
          <a:lstStyle/>
          <a:p>
            <a:r>
              <a:rPr lang="en-US"/>
              <a:t>David Sommer, Aritra Dhar</a:t>
            </a:r>
          </a:p>
        </p:txBody>
      </p:sp>
      <p:sp>
        <p:nvSpPr>
          <p:cNvPr id="4" name="Slide Number Placeholder 3"/>
          <p:cNvSpPr>
            <a:spLocks noGrp="1"/>
          </p:cNvSpPr>
          <p:nvPr>
            <p:ph type="sldNum" sz="quarter" idx="12"/>
          </p:nvPr>
        </p:nvSpPr>
        <p:spPr/>
        <p:txBody>
          <a:bodyPr/>
          <a:lstStyle/>
          <a:p>
            <a:fld id="{EDE109AA-BEFB-46CC-8121-3733BD8688C2}" type="slidenum">
              <a:rPr lang="en-US" smtClean="0"/>
              <a:t>‹#›</a:t>
            </a:fld>
            <a:endParaRPr lang="en-US"/>
          </a:p>
        </p:txBody>
      </p:sp>
    </p:spTree>
    <p:extLst>
      <p:ext uri="{BB962C8B-B14F-4D97-AF65-F5344CB8AC3E}">
        <p14:creationId xmlns:p14="http://schemas.microsoft.com/office/powerpoint/2010/main" val="36829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text">
    <p:spTree>
      <p:nvGrpSpPr>
        <p:cNvPr id="1" name=""/>
        <p:cNvGrpSpPr/>
        <p:nvPr/>
      </p:nvGrpSpPr>
      <p:grpSpPr>
        <a:xfrm>
          <a:off x="0" y="0"/>
          <a:ext cx="0" cy="0"/>
          <a:chOff x="0" y="0"/>
          <a:chExt cx="0" cy="0"/>
        </a:xfrm>
      </p:grpSpPr>
      <p:sp>
        <p:nvSpPr>
          <p:cNvPr id="28" name="Titeltext"/>
          <p:cNvSpPr txBox="1">
            <a:spLocks noGrp="1"/>
          </p:cNvSpPr>
          <p:nvPr>
            <p:ph type="title"/>
          </p:nvPr>
        </p:nvSpPr>
        <p:spPr>
          <a:prstGeom prst="rect">
            <a:avLst/>
          </a:prstGeom>
        </p:spPr>
        <p:txBody>
          <a:bodyPr/>
          <a:lstStyle/>
          <a:p>
            <a:r>
              <a:t>Titeltext</a:t>
            </a:r>
          </a:p>
        </p:txBody>
      </p:sp>
      <p:sp>
        <p:nvSpPr>
          <p:cNvPr id="2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05478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3656661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1180998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250700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688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028826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5977274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6834570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0715051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194728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974935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250865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22879230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68707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6845960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8974153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1897078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1568873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49029171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8756125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6061081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5715966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79285593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38438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8078454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1478703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3551971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72646352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3685692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823415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6380085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19692003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1420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81801933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8343045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6217833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942775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92845740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19392417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9154552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7299815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307910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92851137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37869484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0241351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30382286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6335792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7927120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6120193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98753593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602382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70605164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15028168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95414164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53229146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0751466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373609004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9617826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421466899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492542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35480681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65221063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421300136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58747538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3000278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7" name="Fußzeilenplatzhalter 6"/>
          <p:cNvSpPr>
            <a:spLocks noGrp="1"/>
          </p:cNvSpPr>
          <p:nvPr>
            <p:ph type="ftr" sz="quarter" idx="13"/>
          </p:nvPr>
        </p:nvSpPr>
        <p:spPr/>
        <p:txBody>
          <a:bodyPr/>
          <a:lstStyle/>
          <a:p>
            <a:r>
              <a:rPr lang="en-GB"/>
              <a:t>David Sommer, Aritra Dhar</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14298361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49158913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68060527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 Select picture – right click – change picture</a:t>
            </a: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79181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50638594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0293803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US"/>
              <a:t>NSDI'19  -  28.02.2019</a:t>
            </a:r>
            <a:endParaRPr lang="en-GB" dirty="0"/>
          </a:p>
        </p:txBody>
      </p:sp>
      <p:sp>
        <p:nvSpPr>
          <p:cNvPr id="6" name="Fußzeilenplatzhalter 5"/>
          <p:cNvSpPr>
            <a:spLocks noGrp="1"/>
          </p:cNvSpPr>
          <p:nvPr>
            <p:ph type="ftr" sz="quarter" idx="11"/>
          </p:nvPr>
        </p:nvSpPr>
        <p:spPr/>
        <p:txBody>
          <a:bodyPr/>
          <a:lstStyle/>
          <a:p>
            <a:r>
              <a:rPr lang="en-GB"/>
              <a:t>David Sommer, Aritra Dhar</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405744646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a:t>Add title</a:t>
            </a:r>
          </a:p>
        </p:txBody>
      </p:sp>
    </p:spTree>
    <p:extLst>
      <p:ext uri="{BB962C8B-B14F-4D97-AF65-F5344CB8AC3E}">
        <p14:creationId xmlns:p14="http://schemas.microsoft.com/office/powerpoint/2010/main" val="14426806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a:t>NSDI'19  -  28.02.2019</a:t>
            </a:r>
            <a:endParaRPr lang="en-GB" dirty="0"/>
          </a:p>
        </p:txBody>
      </p:sp>
      <p:sp>
        <p:nvSpPr>
          <p:cNvPr id="5" name="Fußzeilenplatzhalter 4"/>
          <p:cNvSpPr>
            <a:spLocks noGrp="1"/>
          </p:cNvSpPr>
          <p:nvPr>
            <p:ph type="ftr" sz="quarter" idx="11"/>
          </p:nvPr>
        </p:nvSpPr>
        <p:spPr/>
        <p:txBody>
          <a:bodyPr/>
          <a:lstStyle/>
          <a:p>
            <a:r>
              <a:rPr lang="en-GB"/>
              <a:t>David Sommer, Aritra Dhar</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97254576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a:t>NSDI'19  -  28.02.2019</a:t>
            </a:r>
            <a:endParaRPr lang="en-GB" dirty="0"/>
          </a:p>
        </p:txBody>
      </p:sp>
      <p:sp>
        <p:nvSpPr>
          <p:cNvPr id="3" name="Fußzeilenplatzhalter 2"/>
          <p:cNvSpPr>
            <a:spLocks noGrp="1"/>
          </p:cNvSpPr>
          <p:nvPr>
            <p:ph type="ftr" sz="quarter" idx="11"/>
          </p:nvPr>
        </p:nvSpPr>
        <p:spPr/>
        <p:txBody>
          <a:bodyPr/>
          <a:lstStyle/>
          <a:p>
            <a:r>
              <a:rPr lang="en-GB"/>
              <a:t>David Sommer, Aritra Dhar</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2587271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405" y="1122363"/>
            <a:ext cx="914042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405" y="3602038"/>
            <a:ext cx="9140429"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en-US"/>
              <a:t>Click to edit Master subtitle style</a:t>
            </a:r>
          </a:p>
        </p:txBody>
      </p:sp>
      <p:sp>
        <p:nvSpPr>
          <p:cNvPr id="4" name="Date Placeholder 3"/>
          <p:cNvSpPr>
            <a:spLocks noGrp="1"/>
          </p:cNvSpPr>
          <p:nvPr>
            <p:ph type="dt" sz="half" idx="10"/>
          </p:nvPr>
        </p:nvSpPr>
        <p:spPr/>
        <p:txBody>
          <a:bodyPr/>
          <a:lstStyle/>
          <a:p>
            <a:r>
              <a:rPr lang="en-US"/>
              <a:t>NSDI'19  -  28.02.2019</a:t>
            </a:r>
            <a:endParaRPr lang="en-US" dirty="0"/>
          </a:p>
        </p:txBody>
      </p:sp>
      <p:sp>
        <p:nvSpPr>
          <p:cNvPr id="5" name="Footer Placeholder 4"/>
          <p:cNvSpPr>
            <a:spLocks noGrp="1"/>
          </p:cNvSpPr>
          <p:nvPr>
            <p:ph type="ftr" sz="quarter" idx="11"/>
          </p:nvPr>
        </p:nvSpPr>
        <p:spPr/>
        <p:txBody>
          <a:bodyPr/>
          <a:lstStyle/>
          <a:p>
            <a:r>
              <a:rPr lang="en-US"/>
              <a:t>David Sommer, Aritra Dhar</a:t>
            </a:r>
            <a:endParaRPr lang="en-US" dirty="0"/>
          </a:p>
        </p:txBody>
      </p:sp>
      <p:sp>
        <p:nvSpPr>
          <p:cNvPr id="6" name="Slide Number Placeholder 5"/>
          <p:cNvSpPr>
            <a:spLocks noGrp="1"/>
          </p:cNvSpPr>
          <p:nvPr>
            <p:ph type="sldNum" sz="quarter" idx="12"/>
          </p:nvPr>
        </p:nvSpPr>
        <p:spPr/>
        <p:txBody>
          <a:bodyPr/>
          <a:lstStyle/>
          <a:p>
            <a:fld id="{EDE109AA-BEFB-46CC-8121-3733BD8688C2}" type="slidenum">
              <a:rPr lang="en-US" smtClean="0"/>
              <a:t>‹#›</a:t>
            </a:fld>
            <a:endParaRPr lang="en-US" dirty="0"/>
          </a:p>
        </p:txBody>
      </p:sp>
    </p:spTree>
    <p:extLst>
      <p:ext uri="{BB962C8B-B14F-4D97-AF65-F5344CB8AC3E}">
        <p14:creationId xmlns:p14="http://schemas.microsoft.com/office/powerpoint/2010/main" val="92871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emf"/><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emf"/><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emf"/><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emf"/><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emf"/><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emf"/><Relationship Id="rId5" Type="http://schemas.openxmlformats.org/officeDocument/2006/relationships/slideLayout" Target="../slideLayouts/slideLayout80.xml"/><Relationship Id="rId10" Type="http://schemas.openxmlformats.org/officeDocument/2006/relationships/theme" Target="../theme/theme9.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rot="10800000">
            <a:off x="139260" y="6092824"/>
            <a:ext cx="11897959" cy="612775"/>
            <a:chOff x="144463" y="152401"/>
            <a:chExt cx="11897959" cy="612775"/>
          </a:xfrm>
          <a:solidFill>
            <a:srgbClr val="6F6F6E"/>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721492" y="6237288"/>
            <a:ext cx="612000" cy="468312"/>
          </a:xfrm>
          <a:prstGeom prst="rect">
            <a:avLst/>
          </a:prstGeom>
        </p:spPr>
        <p:txBody>
          <a:bodyPr vert="horz" wrap="none" lIns="0" tIns="0" rIns="0" bIns="0" rtlCol="0" anchor="ctr"/>
          <a:lstStyle>
            <a:lvl1pPr algn="ctr">
              <a:defRPr sz="800">
                <a:solidFill>
                  <a:schemeClr val="bg1"/>
                </a:solidFill>
              </a:defRPr>
            </a:lvl1pPr>
          </a:lstStyle>
          <a:p>
            <a:r>
              <a:rPr lang="en-US" dirty="0"/>
              <a:t>NSDI'19  -  28.02.2019</a:t>
            </a:r>
            <a:endParaRPr lang="en-GB" dirty="0"/>
          </a:p>
        </p:txBody>
      </p:sp>
      <p:sp>
        <p:nvSpPr>
          <p:cNvPr id="5" name="Fußzeilenplatzhalter 4"/>
          <p:cNvSpPr>
            <a:spLocks noGrp="1"/>
          </p:cNvSpPr>
          <p:nvPr>
            <p:ph type="ftr" sz="quarter" idx="3"/>
          </p:nvPr>
        </p:nvSpPr>
        <p:spPr>
          <a:xfrm>
            <a:off x="5708353" y="6237288"/>
            <a:ext cx="4631883" cy="459776"/>
          </a:xfrm>
          <a:prstGeom prst="rect">
            <a:avLst/>
          </a:prstGeom>
        </p:spPr>
        <p:txBody>
          <a:bodyPr vert="horz" wrap="none" lIns="0" tIns="0" rIns="0" bIns="0" rtlCol="0" anchor="ctr"/>
          <a:lstStyle>
            <a:lvl1pPr algn="r">
              <a:defRPr sz="800">
                <a:solidFill>
                  <a:schemeClr val="bg1"/>
                </a:solidFill>
              </a:defRPr>
            </a:lvl1pPr>
          </a:lstStyle>
          <a:p>
            <a:r>
              <a:rPr lang="en-GB" dirty="0"/>
              <a:t>David </a:t>
            </a:r>
            <a:r>
              <a:rPr lang="en-GB" dirty="0" err="1"/>
              <a:t>Sommer</a:t>
            </a:r>
            <a:r>
              <a:rPr lang="en-GB" dirty="0"/>
              <a:t>, </a:t>
            </a:r>
            <a:r>
              <a:rPr lang="en-GB" dirty="0" err="1"/>
              <a:t>Aritra</a:t>
            </a:r>
            <a:r>
              <a:rPr lang="en-GB" dirty="0"/>
              <a:t> </a:t>
            </a:r>
            <a:r>
              <a:rPr lang="en-GB" dirty="0" err="1"/>
              <a:t>Dhar</a:t>
            </a:r>
            <a:endParaRPr lang="en-GB" dirty="0"/>
          </a:p>
        </p:txBody>
      </p:sp>
      <p:sp>
        <p:nvSpPr>
          <p:cNvPr id="6" name="Foliennummernplatzhalter 5"/>
          <p:cNvSpPr>
            <a:spLocks noGrp="1"/>
          </p:cNvSpPr>
          <p:nvPr>
            <p:ph type="sldNum" sz="quarter" idx="4"/>
          </p:nvPr>
        </p:nvSpPr>
        <p:spPr>
          <a:xfrm>
            <a:off x="11624905" y="6237288"/>
            <a:ext cx="355461" cy="468312"/>
          </a:xfrm>
          <a:prstGeom prst="rect">
            <a:avLst/>
          </a:prstGeom>
        </p:spPr>
        <p:txBody>
          <a:bodyPr vert="horz" wrap="none" lIns="0" tIns="0" rIns="0" bIns="0" rtlCol="0" anchor="ctr"/>
          <a:lstStyle>
            <a:lvl1pPr algn="ctr">
              <a:defRPr sz="800">
                <a:solidFill>
                  <a:schemeClr val="bg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237288"/>
            <a:ext cx="141222" cy="468312"/>
          </a:xfrm>
          <a:prstGeom prst="rect">
            <a:avLst/>
          </a:prstGeom>
          <a:noFill/>
        </p:spPr>
        <p:txBody>
          <a:bodyPr wrap="none" lIns="36000" rIns="36000" rtlCol="0" anchor="ctr" anchorCtr="0">
            <a:noAutofit/>
          </a:bodyPr>
          <a:lstStyle/>
          <a:p>
            <a:pPr algn="ctr"/>
            <a:r>
              <a:rPr lang="en-GB" sz="800" dirty="0">
                <a:solidFill>
                  <a:schemeClr val="bg1"/>
                </a:solidFill>
              </a:rPr>
              <a:t>|</a:t>
            </a:r>
          </a:p>
        </p:txBody>
      </p:sp>
      <p:sp>
        <p:nvSpPr>
          <p:cNvPr id="18" name="Textfeld 17"/>
          <p:cNvSpPr txBox="1"/>
          <p:nvPr/>
        </p:nvSpPr>
        <p:spPr>
          <a:xfrm>
            <a:off x="10389079" y="6237287"/>
            <a:ext cx="141222" cy="468312"/>
          </a:xfrm>
          <a:prstGeom prst="rect">
            <a:avLst/>
          </a:prstGeom>
          <a:noFill/>
        </p:spPr>
        <p:txBody>
          <a:bodyPr wrap="none" lIns="36000" rIns="36000" rtlCol="0" anchor="ctr" anchorCtr="0">
            <a:noAutofit/>
          </a:bodyPr>
          <a:lstStyle/>
          <a:p>
            <a:pPr algn="ctr"/>
            <a:r>
              <a:rPr lang="en-GB" sz="800" dirty="0">
                <a:solidFill>
                  <a:schemeClr val="bg1"/>
                </a:solidFill>
              </a:rPr>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pic>
        <p:nvPicPr>
          <p:cNvPr id="17" name="Bild 18" descr="g_eth_logo_kurz_neg_Schutzraum.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0041" y="6392244"/>
            <a:ext cx="971061" cy="158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50" r:id="rId4"/>
    <p:sldLayoutId id="2147483652" r:id="rId5"/>
    <p:sldLayoutId id="2147483655" r:id="rId6"/>
    <p:sldLayoutId id="2147483665" r:id="rId7"/>
    <p:sldLayoutId id="2147483668" r:id="rId8"/>
    <p:sldLayoutId id="2147483861" r:id="rId9"/>
    <p:sldLayoutId id="2147483862" r:id="rId10"/>
    <p:sldLayoutId id="2147483863" r:id="rId11"/>
    <p:sldLayoutId id="2147483864" r:id="rId12"/>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rgbClr val="6F6F6E"/>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rgbClr val="6F6F6E"/>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rgbClr val="6F6F6E"/>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rgbClr val="6F6F6E"/>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rgbClr val="6F6F6E"/>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495043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276528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15144776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149254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316887259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10079726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65645987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a:t>NSDI'19  -  28.02.2019</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a:t>David Sommer, Aritra Dhar</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30050799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8.emf"/><Relationship Id="rId5" Type="http://schemas.openxmlformats.org/officeDocument/2006/relationships/customXml" Target="../ink/ink2.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hyperlink" Target="https://coverup.ethz.ch/" TargetMode="Externa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25.png"/><Relationship Id="rId3" Type="http://schemas.openxmlformats.org/officeDocument/2006/relationships/image" Target="../media/image24.jpeg"/><Relationship Id="rId7" Type="http://schemas.openxmlformats.org/officeDocument/2006/relationships/customXml" Target="../ink/ink4.xml"/><Relationship Id="rId12" Type="http://schemas.openxmlformats.org/officeDocument/2006/relationships/image" Target="../media/image34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330.png"/><Relationship Id="rId4" Type="http://schemas.openxmlformats.org/officeDocument/2006/relationships/image" Target="../media/image34.png"/><Relationship Id="rId9" Type="http://schemas.openxmlformats.org/officeDocument/2006/relationships/customXml" Target="../ink/ink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307" y="817885"/>
            <a:ext cx="11395067" cy="2692047"/>
          </a:xfrm>
        </p:spPr>
        <p:txBody>
          <a:bodyPr>
            <a:noAutofit/>
          </a:bodyPr>
          <a:lstStyle/>
          <a:p>
            <a:r>
              <a:rPr lang="en-US" sz="4398" dirty="0" err="1">
                <a:solidFill>
                  <a:srgbClr val="C00000"/>
                </a:solidFill>
              </a:rPr>
              <a:t>CoverUp</a:t>
            </a:r>
            <a:r>
              <a:rPr lang="en-US" sz="4398" dirty="0">
                <a:solidFill>
                  <a:srgbClr val="C00000"/>
                </a:solidFill>
              </a:rPr>
              <a:t>: </a:t>
            </a:r>
            <a:r>
              <a:rPr lang="en-US" sz="4398" dirty="0"/>
              <a:t>Upload and Download via Passive Participation</a:t>
            </a:r>
          </a:p>
        </p:txBody>
      </p:sp>
      <p:sp>
        <p:nvSpPr>
          <p:cNvPr id="3" name="Subtitle 2"/>
          <p:cNvSpPr>
            <a:spLocks noGrp="1"/>
          </p:cNvSpPr>
          <p:nvPr>
            <p:ph type="subTitle" idx="1"/>
          </p:nvPr>
        </p:nvSpPr>
        <p:spPr>
          <a:xfrm>
            <a:off x="914043" y="4595768"/>
            <a:ext cx="10261654" cy="1491759"/>
          </a:xfrm>
        </p:spPr>
        <p:txBody>
          <a:bodyPr>
            <a:normAutofit/>
          </a:bodyPr>
          <a:lstStyle/>
          <a:p>
            <a:r>
              <a:rPr lang="en-US" sz="2199" u="sng" dirty="0"/>
              <a:t>David </a:t>
            </a:r>
            <a:r>
              <a:rPr lang="en-US" sz="2199" u="sng" dirty="0" err="1"/>
              <a:t>Sommer</a:t>
            </a:r>
            <a:r>
              <a:rPr lang="en-US" sz="2199" dirty="0"/>
              <a:t>, </a:t>
            </a:r>
            <a:r>
              <a:rPr lang="en-US" sz="2199" u="sng" dirty="0" err="1"/>
              <a:t>Aritra</a:t>
            </a:r>
            <a:r>
              <a:rPr lang="en-US" sz="2199" u="sng" dirty="0"/>
              <a:t> </a:t>
            </a:r>
            <a:r>
              <a:rPr lang="en-US" sz="2199" u="sng" dirty="0" err="1"/>
              <a:t>Dhar</a:t>
            </a:r>
            <a:r>
              <a:rPr lang="en-US" sz="2199" dirty="0"/>
              <a:t>, Luka </a:t>
            </a:r>
            <a:r>
              <a:rPr lang="en-US" sz="2199" dirty="0" err="1"/>
              <a:t>Malisa</a:t>
            </a:r>
            <a:endParaRPr lang="en-US" sz="2199" dirty="0"/>
          </a:p>
          <a:p>
            <a:r>
              <a:rPr lang="en-US" sz="2199" dirty="0" err="1"/>
              <a:t>Esfandiar</a:t>
            </a:r>
            <a:r>
              <a:rPr lang="en-US" sz="2199" dirty="0"/>
              <a:t> </a:t>
            </a:r>
            <a:r>
              <a:rPr lang="en-US" sz="2199" dirty="0" err="1"/>
              <a:t>Mohammadi</a:t>
            </a:r>
            <a:r>
              <a:rPr lang="en-US" sz="2199" dirty="0"/>
              <a:t>, </a:t>
            </a:r>
            <a:r>
              <a:rPr lang="en-US" sz="2199" dirty="0" err="1"/>
              <a:t>Srdjan</a:t>
            </a:r>
            <a:r>
              <a:rPr lang="en-US" sz="2199" dirty="0"/>
              <a:t> </a:t>
            </a:r>
            <a:r>
              <a:rPr lang="en-US" sz="2199" dirty="0" err="1"/>
              <a:t>Čapkun</a:t>
            </a:r>
            <a:r>
              <a:rPr lang="en-US" sz="2199" dirty="0"/>
              <a:t>, Daniel </a:t>
            </a:r>
            <a:r>
              <a:rPr lang="en-US" sz="2199" dirty="0" err="1"/>
              <a:t>Ronzani</a:t>
            </a:r>
            <a:endParaRPr lang="en-US" sz="2199" dirty="0"/>
          </a:p>
        </p:txBody>
      </p:sp>
      <p:sp>
        <p:nvSpPr>
          <p:cNvPr id="5" name="Datumsplatzhalter 4"/>
          <p:cNvSpPr>
            <a:spLocks noGrp="1"/>
          </p:cNvSpPr>
          <p:nvPr>
            <p:ph type="dt" sz="half" idx="10"/>
          </p:nvPr>
        </p:nvSpPr>
        <p:spPr/>
        <p:txBody>
          <a:bodyPr/>
          <a:lstStyle/>
          <a:p>
            <a:r>
              <a:rPr lang="en-US"/>
              <a:t>NSDI'19  -  28.02.2019</a:t>
            </a:r>
            <a:endParaRPr lang="en-US" dirty="0"/>
          </a:p>
        </p:txBody>
      </p:sp>
      <p:sp>
        <p:nvSpPr>
          <p:cNvPr id="6" name="Fußzeilenplatzhalter 5"/>
          <p:cNvSpPr>
            <a:spLocks noGrp="1"/>
          </p:cNvSpPr>
          <p:nvPr>
            <p:ph type="ftr" sz="quarter" idx="11"/>
          </p:nvPr>
        </p:nvSpPr>
        <p:spPr/>
        <p:txBody>
          <a:bodyPr/>
          <a:lstStyle/>
          <a:p>
            <a:r>
              <a:rPr lang="en-US"/>
              <a:t>David Sommer, Aritra Dhar</a:t>
            </a:r>
            <a:endParaRPr lang="en-US" dirty="0"/>
          </a:p>
        </p:txBody>
      </p:sp>
      <p:sp>
        <p:nvSpPr>
          <p:cNvPr id="7" name="Foliennummernplatzhalter 6"/>
          <p:cNvSpPr>
            <a:spLocks noGrp="1"/>
          </p:cNvSpPr>
          <p:nvPr>
            <p:ph type="sldNum" sz="quarter" idx="12"/>
          </p:nvPr>
        </p:nvSpPr>
        <p:spPr/>
        <p:txBody>
          <a:bodyPr/>
          <a:lstStyle/>
          <a:p>
            <a:fld id="{EDE109AA-BEFB-46CC-8121-3733BD8688C2}" type="slidenum">
              <a:rPr lang="en-US" smtClean="0"/>
              <a:t>1</a:t>
            </a:fld>
            <a:endParaRPr lang="en-US" dirty="0"/>
          </a:p>
        </p:txBody>
      </p:sp>
    </p:spTree>
    <p:extLst>
      <p:ext uri="{BB962C8B-B14F-4D97-AF65-F5344CB8AC3E}">
        <p14:creationId xmlns:p14="http://schemas.microsoft.com/office/powerpoint/2010/main" val="196682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CoverUp</a:t>
            </a:r>
            <a:r>
              <a:rPr lang="en-US" dirty="0"/>
              <a:t>: Transfer </a:t>
            </a:r>
          </a:p>
        </p:txBody>
      </p: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t="17768" r="39504" b="13967"/>
          <a:stretch/>
        </p:blipFill>
        <p:spPr>
          <a:xfrm>
            <a:off x="4789974" y="2775243"/>
            <a:ext cx="2460545" cy="2537033"/>
          </a:xfrm>
          <a:prstGeom prst="roundRect">
            <a:avLst>
              <a:gd name="adj" fmla="val 16994"/>
            </a:avLst>
          </a:prstGeom>
        </p:spPr>
      </p:pic>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t="17768" r="39504" b="13967"/>
          <a:stretch/>
        </p:blipFill>
        <p:spPr>
          <a:xfrm>
            <a:off x="9535147" y="2775243"/>
            <a:ext cx="2384394" cy="2690633"/>
          </a:xfrm>
          <a:prstGeom prst="roundRect">
            <a:avLst>
              <a:gd name="adj" fmla="val 16994"/>
            </a:avLst>
          </a:prstGeom>
        </p:spPr>
      </p:pic>
      <p:sp>
        <p:nvSpPr>
          <p:cNvPr id="47" name="TextBox 46"/>
          <p:cNvSpPr txBox="1"/>
          <p:nvPr/>
        </p:nvSpPr>
        <p:spPr>
          <a:xfrm>
            <a:off x="9783098" y="5418495"/>
            <a:ext cx="1888497" cy="430591"/>
          </a:xfrm>
          <a:prstGeom prst="rect">
            <a:avLst/>
          </a:prstGeom>
          <a:noFill/>
        </p:spPr>
        <p:txBody>
          <a:bodyPr wrap="none" rtlCol="0">
            <a:spAutoFit/>
          </a:bodyPr>
          <a:lstStyle/>
          <a:p>
            <a:pPr algn="ctr"/>
            <a:r>
              <a:rPr lang="en-US" sz="2199" err="1"/>
              <a:t>CoverUp</a:t>
            </a:r>
            <a:r>
              <a:rPr lang="en-US" sz="2199"/>
              <a:t> Tool</a:t>
            </a:r>
          </a:p>
        </p:txBody>
      </p:sp>
      <p:sp>
        <p:nvSpPr>
          <p:cNvPr id="48" name="TextBox 47"/>
          <p:cNvSpPr txBox="1"/>
          <p:nvPr/>
        </p:nvSpPr>
        <p:spPr>
          <a:xfrm>
            <a:off x="5519152" y="5412550"/>
            <a:ext cx="1189284" cy="430591"/>
          </a:xfrm>
          <a:prstGeom prst="rect">
            <a:avLst/>
          </a:prstGeom>
          <a:noFill/>
        </p:spPr>
        <p:txBody>
          <a:bodyPr wrap="none" rtlCol="0">
            <a:spAutoFit/>
          </a:bodyPr>
          <a:lstStyle/>
          <a:p>
            <a:pPr algn="ctr"/>
            <a:r>
              <a:rPr lang="en-US" sz="2199" dirty="0"/>
              <a:t>browser</a:t>
            </a:r>
          </a:p>
        </p:txBody>
      </p:sp>
      <p:sp>
        <p:nvSpPr>
          <p:cNvPr id="49" name="Rectangle 48"/>
          <p:cNvSpPr/>
          <p:nvPr/>
        </p:nvSpPr>
        <p:spPr>
          <a:xfrm>
            <a:off x="5047665" y="4679457"/>
            <a:ext cx="2036554" cy="4197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199" dirty="0"/>
              <a:t>JavaScript</a:t>
            </a:r>
          </a:p>
        </p:txBody>
      </p:sp>
      <p:cxnSp>
        <p:nvCxnSpPr>
          <p:cNvPr id="50" name="Straight Arrow Connector 49"/>
          <p:cNvCxnSpPr>
            <a:stCxn id="49" idx="3"/>
          </p:cNvCxnSpPr>
          <p:nvPr/>
        </p:nvCxnSpPr>
        <p:spPr>
          <a:xfrm>
            <a:off x="7084220" y="4889340"/>
            <a:ext cx="720595" cy="1460"/>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9706571" y="4296538"/>
            <a:ext cx="184659" cy="369188"/>
          </a:xfrm>
          <a:prstGeom prst="rect">
            <a:avLst/>
          </a:prstGeom>
        </p:spPr>
        <p:txBody>
          <a:bodyPr wrap="none">
            <a:spAutoFit/>
          </a:bodyPr>
          <a:lstStyle/>
          <a:p>
            <a:endParaRPr lang="en-US" sz="1799"/>
          </a:p>
        </p:txBody>
      </p:sp>
      <p:sp>
        <p:nvSpPr>
          <p:cNvPr id="53" name="Rectangle 52"/>
          <p:cNvSpPr/>
          <p:nvPr/>
        </p:nvSpPr>
        <p:spPr>
          <a:xfrm>
            <a:off x="5621932" y="3245715"/>
            <a:ext cx="1457693" cy="440795"/>
          </a:xfrm>
          <a:prstGeom prst="rect">
            <a:avLst/>
          </a:prstGeom>
          <a:solidFill>
            <a:srgbClr val="F6C30A"/>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199" dirty="0"/>
              <a:t>Extension</a:t>
            </a:r>
          </a:p>
        </p:txBody>
      </p:sp>
      <p:cxnSp>
        <p:nvCxnSpPr>
          <p:cNvPr id="55" name="Straight Arrow Connector 54"/>
          <p:cNvCxnSpPr>
            <a:stCxn id="65" idx="2"/>
            <a:endCxn id="53" idx="3"/>
          </p:cNvCxnSpPr>
          <p:nvPr/>
        </p:nvCxnSpPr>
        <p:spPr>
          <a:xfrm flipH="1" flipV="1">
            <a:off x="7079625" y="3466113"/>
            <a:ext cx="2571875" cy="15726"/>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H="1">
            <a:off x="6322219" y="3701740"/>
            <a:ext cx="11224" cy="971074"/>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3862367" y="5022399"/>
            <a:ext cx="1164452" cy="0"/>
          </a:xfrm>
          <a:prstGeom prst="straightConnector1">
            <a:avLst/>
          </a:prstGeom>
          <a:ln w="38100">
            <a:solidFill>
              <a:srgbClr val="F6C30A"/>
            </a:solidFill>
            <a:headEnd w="sm" len="sm"/>
            <a:tailEnd type="triangle" w="lg" len="med"/>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3883212" y="4764588"/>
            <a:ext cx="1164453" cy="0"/>
          </a:xfrm>
          <a:prstGeom prst="straightConnector1">
            <a:avLst/>
          </a:prstGeom>
          <a:ln w="38100">
            <a:solidFill>
              <a:srgbClr val="FFC000"/>
            </a:solidFill>
            <a:tailEnd type="triangle" w="lg" len="lg"/>
          </a:ln>
        </p:spPr>
        <p:style>
          <a:lnRef idx="1">
            <a:schemeClr val="dk1"/>
          </a:lnRef>
          <a:fillRef idx="0">
            <a:schemeClr val="dk1"/>
          </a:fillRef>
          <a:effectRef idx="0">
            <a:schemeClr val="dk1"/>
          </a:effectRef>
          <a:fontRef idx="minor">
            <a:schemeClr val="tx1"/>
          </a:fontRef>
        </p:style>
      </p:cxnSp>
      <p:sp>
        <p:nvSpPr>
          <p:cNvPr id="60" name="Rectangle 59"/>
          <p:cNvSpPr/>
          <p:nvPr/>
        </p:nvSpPr>
        <p:spPr>
          <a:xfrm>
            <a:off x="10159217" y="4618869"/>
            <a:ext cx="1346318" cy="430591"/>
          </a:xfrm>
          <a:prstGeom prst="rect">
            <a:avLst/>
          </a:prstGeom>
        </p:spPr>
        <p:txBody>
          <a:bodyPr wrap="none">
            <a:spAutoFit/>
          </a:bodyPr>
          <a:lstStyle/>
          <a:p>
            <a:r>
              <a:rPr lang="en-US" sz="2199" dirty="0"/>
              <a:t>response</a:t>
            </a:r>
          </a:p>
        </p:txBody>
      </p:sp>
      <p:sp>
        <p:nvSpPr>
          <p:cNvPr id="61" name="Oval 60"/>
          <p:cNvSpPr/>
          <p:nvPr/>
        </p:nvSpPr>
        <p:spPr>
          <a:xfrm>
            <a:off x="9651500" y="4730733"/>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8</a:t>
            </a:r>
          </a:p>
        </p:txBody>
      </p:sp>
      <p:cxnSp>
        <p:nvCxnSpPr>
          <p:cNvPr id="62" name="Straight Arrow Connector 61"/>
          <p:cNvCxnSpPr/>
          <p:nvPr/>
        </p:nvCxnSpPr>
        <p:spPr>
          <a:xfrm>
            <a:off x="8775991" y="4895113"/>
            <a:ext cx="808739" cy="0"/>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63" name="Can 62"/>
          <p:cNvSpPr/>
          <p:nvPr/>
        </p:nvSpPr>
        <p:spPr>
          <a:xfrm>
            <a:off x="7877039" y="3942850"/>
            <a:ext cx="1134657" cy="126613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199"/>
              <a:t>local</a:t>
            </a:r>
          </a:p>
          <a:p>
            <a:pPr algn="ctr"/>
            <a:r>
              <a:rPr lang="en-US" sz="2199"/>
              <a:t>storage</a:t>
            </a:r>
          </a:p>
        </p:txBody>
      </p:sp>
      <p:sp>
        <p:nvSpPr>
          <p:cNvPr id="64" name="TextBox 63"/>
          <p:cNvSpPr txBox="1"/>
          <p:nvPr/>
        </p:nvSpPr>
        <p:spPr>
          <a:xfrm>
            <a:off x="10153739" y="3276512"/>
            <a:ext cx="1126792" cy="430591"/>
          </a:xfrm>
          <a:prstGeom prst="rect">
            <a:avLst/>
          </a:prstGeom>
          <a:noFill/>
        </p:spPr>
        <p:txBody>
          <a:bodyPr wrap="none" rtlCol="0">
            <a:spAutoFit/>
          </a:bodyPr>
          <a:lstStyle/>
          <a:p>
            <a:r>
              <a:rPr lang="en-US" sz="2199"/>
              <a:t>request</a:t>
            </a:r>
          </a:p>
        </p:txBody>
      </p:sp>
      <p:sp>
        <p:nvSpPr>
          <p:cNvPr id="65" name="Oval 64"/>
          <p:cNvSpPr/>
          <p:nvPr/>
        </p:nvSpPr>
        <p:spPr>
          <a:xfrm>
            <a:off x="9651500" y="3328676"/>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1</a:t>
            </a:r>
          </a:p>
        </p:txBody>
      </p:sp>
      <p:sp>
        <p:nvSpPr>
          <p:cNvPr id="66" name="Oval 65"/>
          <p:cNvSpPr/>
          <p:nvPr/>
        </p:nvSpPr>
        <p:spPr>
          <a:xfrm>
            <a:off x="9129211" y="5005951"/>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7</a:t>
            </a:r>
          </a:p>
        </p:txBody>
      </p:sp>
      <p:sp>
        <p:nvSpPr>
          <p:cNvPr id="67" name="Oval 66"/>
          <p:cNvSpPr/>
          <p:nvPr/>
        </p:nvSpPr>
        <p:spPr>
          <a:xfrm>
            <a:off x="6548395" y="4119609"/>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3</a:t>
            </a:r>
          </a:p>
        </p:txBody>
      </p:sp>
      <p:sp>
        <p:nvSpPr>
          <p:cNvPr id="68" name="Oval 67"/>
          <p:cNvSpPr/>
          <p:nvPr/>
        </p:nvSpPr>
        <p:spPr>
          <a:xfrm>
            <a:off x="7325257" y="5005951"/>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6</a:t>
            </a:r>
          </a:p>
        </p:txBody>
      </p:sp>
      <p:sp>
        <p:nvSpPr>
          <p:cNvPr id="69" name="Oval 68"/>
          <p:cNvSpPr/>
          <p:nvPr/>
        </p:nvSpPr>
        <p:spPr>
          <a:xfrm>
            <a:off x="8175603" y="3079562"/>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a:t>2</a:t>
            </a:r>
          </a:p>
        </p:txBody>
      </p:sp>
      <p:sp>
        <p:nvSpPr>
          <p:cNvPr id="70" name="Oval 69"/>
          <p:cNvSpPr/>
          <p:nvPr/>
        </p:nvSpPr>
        <p:spPr>
          <a:xfrm>
            <a:off x="4303808" y="4394355"/>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dirty="0"/>
              <a:t>5</a:t>
            </a:r>
          </a:p>
        </p:txBody>
      </p:sp>
      <p:sp>
        <p:nvSpPr>
          <p:cNvPr id="71" name="Oval 70"/>
          <p:cNvSpPr/>
          <p:nvPr/>
        </p:nvSpPr>
        <p:spPr>
          <a:xfrm>
            <a:off x="4308454" y="5099222"/>
            <a:ext cx="300635" cy="30632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799" b="1" dirty="0"/>
              <a:t>4</a:t>
            </a:r>
          </a:p>
        </p:txBody>
      </p:sp>
      <p:sp>
        <p:nvSpPr>
          <p:cNvPr id="72" name="Rectangle 71"/>
          <p:cNvSpPr/>
          <p:nvPr/>
        </p:nvSpPr>
        <p:spPr>
          <a:xfrm>
            <a:off x="6000213" y="2809406"/>
            <a:ext cx="836704" cy="329684"/>
          </a:xfrm>
          <a:prstGeom prst="rect">
            <a:avLst/>
          </a:prstGeom>
          <a:solidFill>
            <a:srgbClr val="2C2C2C"/>
          </a:solidFill>
          <a:ln>
            <a:solidFill>
              <a:srgbClr val="2C2C2C"/>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99">
                <a:solidFill>
                  <a:schemeClr val="bg1"/>
                </a:solidFill>
              </a:rPr>
              <a:t>www</a:t>
            </a:r>
          </a:p>
        </p:txBody>
      </p:sp>
      <p:sp>
        <p:nvSpPr>
          <p:cNvPr id="36" name="Content Placeholder 2"/>
          <p:cNvSpPr>
            <a:spLocks noGrp="1"/>
          </p:cNvSpPr>
          <p:nvPr>
            <p:ph idx="1"/>
          </p:nvPr>
        </p:nvSpPr>
        <p:spPr>
          <a:xfrm>
            <a:off x="362700" y="1982502"/>
            <a:ext cx="4917855" cy="2764439"/>
          </a:xfrm>
        </p:spPr>
        <p:txBody>
          <a:bodyPr>
            <a:normAutofit fontScale="92500" lnSpcReduction="10000"/>
          </a:bodyPr>
          <a:lstStyle/>
          <a:p>
            <a:r>
              <a:rPr lang="en-US" dirty="0"/>
              <a:t>Bi-directional channel</a:t>
            </a:r>
          </a:p>
          <a:p>
            <a:pPr lvl="1"/>
            <a:r>
              <a:rPr lang="en-US" dirty="0"/>
              <a:t>Adds upstream channel</a:t>
            </a:r>
          </a:p>
          <a:p>
            <a:pPr lvl="1"/>
            <a:r>
              <a:rPr lang="en-US" dirty="0"/>
              <a:t>Involves extension</a:t>
            </a:r>
          </a:p>
          <a:p>
            <a:pPr lvl="1"/>
            <a:r>
              <a:rPr lang="en-US" dirty="0"/>
              <a:t>Using TLS</a:t>
            </a:r>
          </a:p>
          <a:p>
            <a:r>
              <a:rPr lang="en-US" sz="2600" dirty="0"/>
              <a:t>Indistinguishability</a:t>
            </a:r>
          </a:p>
          <a:p>
            <a:pPr marL="361950" lvl="1" indent="-361950">
              <a:spcBef>
                <a:spcPts val="500"/>
              </a:spcBef>
            </a:pPr>
            <a:r>
              <a:rPr lang="en-US" sz="2400" dirty="0"/>
              <a:t>Trust Transfer Server</a:t>
            </a:r>
          </a:p>
          <a:p>
            <a:pPr marL="361950" lvl="1" indent="-361950">
              <a:spcBef>
                <a:spcPts val="500"/>
              </a:spcBef>
            </a:pPr>
            <a:r>
              <a:rPr lang="en-US" sz="2400" dirty="0"/>
              <a:t>Trust </a:t>
            </a:r>
            <a:r>
              <a:rPr lang="en-US" sz="2400" dirty="0" err="1"/>
              <a:t>CoverUp</a:t>
            </a:r>
            <a:r>
              <a:rPr lang="en-US" sz="2400" dirty="0"/>
              <a:t> Server</a:t>
            </a:r>
          </a:p>
          <a:p>
            <a:r>
              <a:rPr lang="en-US" dirty="0"/>
              <a:t>Augments Feed</a:t>
            </a:r>
          </a:p>
        </p:txBody>
      </p:sp>
      <p:sp>
        <p:nvSpPr>
          <p:cNvPr id="4" name="Slide Number Placeholder 3">
            <a:extLst>
              <a:ext uri="{FF2B5EF4-FFF2-40B4-BE49-F238E27FC236}">
                <a16:creationId xmlns:a16="http://schemas.microsoft.com/office/drawing/2014/main" id="{221EC224-21A9-48BE-84BA-1C2C8A473339}"/>
              </a:ext>
            </a:extLst>
          </p:cNvPr>
          <p:cNvSpPr>
            <a:spLocks noGrp="1"/>
          </p:cNvSpPr>
          <p:nvPr>
            <p:ph type="sldNum" sz="quarter" idx="12"/>
          </p:nvPr>
        </p:nvSpPr>
        <p:spPr/>
        <p:txBody>
          <a:bodyPr/>
          <a:lstStyle/>
          <a:p>
            <a:fld id="{EDE109AA-BEFB-46CC-8121-3733BD8688C2}" type="slidenum">
              <a:rPr lang="en-US" smtClean="0"/>
              <a:t>10</a:t>
            </a:fld>
            <a:endParaRPr lang="en-US"/>
          </a:p>
        </p:txBody>
      </p:sp>
      <p:sp>
        <p:nvSpPr>
          <p:cNvPr id="6" name="Datumsplatzhalter 5"/>
          <p:cNvSpPr>
            <a:spLocks noGrp="1"/>
          </p:cNvSpPr>
          <p:nvPr>
            <p:ph type="dt" sz="half" idx="10"/>
          </p:nvPr>
        </p:nvSpPr>
        <p:spPr/>
        <p:txBody>
          <a:bodyPr/>
          <a:lstStyle/>
          <a:p>
            <a:r>
              <a:rPr lang="en-US"/>
              <a:t>NSDI'19  -  28.02.2019</a:t>
            </a:r>
          </a:p>
        </p:txBody>
      </p:sp>
      <p:sp>
        <p:nvSpPr>
          <p:cNvPr id="7" name="Fußzeilenplatzhalter 6"/>
          <p:cNvSpPr>
            <a:spLocks noGrp="1"/>
          </p:cNvSpPr>
          <p:nvPr>
            <p:ph type="ftr" sz="quarter" idx="11"/>
          </p:nvPr>
        </p:nvSpPr>
        <p:spPr/>
        <p:txBody>
          <a:bodyPr/>
          <a:lstStyle/>
          <a:p>
            <a:r>
              <a:rPr lang="en-US"/>
              <a:t>David Sommer, Aritra Dhar</a:t>
            </a:r>
          </a:p>
        </p:txBody>
      </p:sp>
      <p:sp>
        <p:nvSpPr>
          <p:cNvPr id="37" name="TextBox 208"/>
          <p:cNvSpPr txBox="1"/>
          <p:nvPr/>
        </p:nvSpPr>
        <p:spPr>
          <a:xfrm>
            <a:off x="7024221" y="1958686"/>
            <a:ext cx="2657622" cy="43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02" bIns="45702">
            <a:spAutoFit/>
          </a:bodyPr>
          <a:lstStyle>
            <a:lvl1pPr defTabSz="1828800">
              <a:defRPr sz="4000">
                <a:latin typeface="Gill Sans"/>
                <a:ea typeface="Gill Sans"/>
                <a:cs typeface="Gill Sans"/>
                <a:sym typeface="Gill Sans"/>
              </a:defRPr>
            </a:lvl1pPr>
          </a:lstStyle>
          <a:p>
            <a:r>
              <a:rPr lang="en-US" sz="2200" dirty="0">
                <a:solidFill>
                  <a:srgbClr val="C00000"/>
                </a:solidFill>
              </a:rPr>
              <a:t>A</a:t>
            </a:r>
            <a:r>
              <a:rPr sz="2200" dirty="0">
                <a:solidFill>
                  <a:srgbClr val="C00000"/>
                </a:solidFill>
              </a:rPr>
              <a:t>ctive </a:t>
            </a:r>
            <a:r>
              <a:rPr sz="2200" dirty="0"/>
              <a:t>participant</a:t>
            </a:r>
          </a:p>
        </p:txBody>
      </p:sp>
      <p:sp>
        <p:nvSpPr>
          <p:cNvPr id="38" name="Geschweifte Klammer rechts 37"/>
          <p:cNvSpPr/>
          <p:nvPr/>
        </p:nvSpPr>
        <p:spPr>
          <a:xfrm rot="16200000">
            <a:off x="8257727" y="-1073514"/>
            <a:ext cx="194065" cy="7129567"/>
          </a:xfrm>
          <a:prstGeom prst="rightBrace">
            <a:avLst>
              <a:gd name="adj1" fmla="val 51449"/>
              <a:gd name="adj2" fmla="val 50000"/>
            </a:avLst>
          </a:prstGeom>
          <a:ln w="28575" cap="sq">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uppieren 7"/>
          <p:cNvGrpSpPr/>
          <p:nvPr/>
        </p:nvGrpSpPr>
        <p:grpSpPr>
          <a:xfrm>
            <a:off x="2208402" y="4388229"/>
            <a:ext cx="2257036" cy="1417032"/>
            <a:chOff x="2208402" y="4388229"/>
            <a:chExt cx="2257036" cy="1417032"/>
          </a:xfrm>
        </p:grpSpPr>
        <p:sp>
          <p:nvSpPr>
            <p:cNvPr id="45" name="Rectangle 44"/>
            <p:cNvSpPr/>
            <p:nvPr/>
          </p:nvSpPr>
          <p:spPr>
            <a:xfrm>
              <a:off x="2208402" y="5374374"/>
              <a:ext cx="2257036" cy="430887"/>
            </a:xfrm>
            <a:prstGeom prst="rect">
              <a:avLst/>
            </a:prstGeom>
          </p:spPr>
          <p:txBody>
            <a:bodyPr wrap="square">
              <a:spAutoFit/>
            </a:bodyPr>
            <a:lstStyle/>
            <a:p>
              <a:pPr algn="ctr"/>
              <a:r>
                <a:rPr lang="de-CH" sz="2200" dirty="0"/>
                <a:t>Transfer Server</a:t>
              </a:r>
            </a:p>
          </p:txBody>
        </p:sp>
        <p:pic>
          <p:nvPicPr>
            <p:cNvPr id="39"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2771" y="4388229"/>
              <a:ext cx="1479218" cy="986145"/>
            </a:xfrm>
            <a:prstGeom prst="rect">
              <a:avLst/>
            </a:prstGeom>
          </p:spPr>
        </p:pic>
      </p:grpSp>
    </p:spTree>
    <p:extLst>
      <p:ext uri="{BB962C8B-B14F-4D97-AF65-F5344CB8AC3E}">
        <p14:creationId xmlns:p14="http://schemas.microsoft.com/office/powerpoint/2010/main" val="10933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right)">
                                      <p:cBhvr>
                                        <p:cTn id="49" dur="500"/>
                                        <p:tgtEl>
                                          <p:spTgt spid="55"/>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right)">
                                      <p:cBhvr>
                                        <p:cTn id="63" dur="500"/>
                                        <p:tgtEl>
                                          <p:spTgt spid="58"/>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wipe(left)">
                                      <p:cBhvr>
                                        <p:cTn id="92" dur="500"/>
                                        <p:tgtEl>
                                          <p:spTgt spid="62"/>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animBg="1"/>
      <p:bldP spid="53" grpId="0" uiExpand="1" animBg="1"/>
      <p:bldP spid="60" grpId="0"/>
      <p:bldP spid="61" grpId="0" animBg="1"/>
      <p:bldP spid="63" grpId="0" animBg="1"/>
      <p:bldP spid="64" grpId="0"/>
      <p:bldP spid="65" grpId="0" animBg="1"/>
      <p:bldP spid="66" grpId="0" animBg="1"/>
      <p:bldP spid="67" grpId="0" animBg="1"/>
      <p:bldP spid="68" grpId="0" animBg="1"/>
      <p:bldP spid="69" grpId="0" animBg="1"/>
      <p:bldP spid="70" grpId="0" animBg="1"/>
      <p:bldP spid="71" grpId="0" animBg="1"/>
      <p:bldP spid="72" grpId="0" animBg="1"/>
      <p:bldP spid="36" grpId="0" uiExpand="1" build="p"/>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Indistinguishability Assertion </a:t>
            </a:r>
          </a:p>
        </p:txBody>
      </p:sp>
      <p:sp>
        <p:nvSpPr>
          <p:cNvPr id="3" name="Content Placeholder 2"/>
          <p:cNvSpPr>
            <a:spLocks noGrp="1"/>
          </p:cNvSpPr>
          <p:nvPr>
            <p:ph idx="1"/>
          </p:nvPr>
        </p:nvSpPr>
        <p:spPr>
          <a:xfrm>
            <a:off x="837873" y="2057400"/>
            <a:ext cx="9993535" cy="4179888"/>
          </a:xfrm>
        </p:spPr>
        <p:txBody>
          <a:bodyPr>
            <a:normAutofit/>
          </a:bodyPr>
          <a:lstStyle/>
          <a:p>
            <a:r>
              <a:rPr lang="en-US" dirty="0"/>
              <a:t> Protocol transcripts are indistinguishable</a:t>
            </a:r>
          </a:p>
          <a:p>
            <a:pPr lvl="1"/>
            <a:r>
              <a:rPr lang="de-CH" dirty="0" err="1"/>
              <a:t>Everything</a:t>
            </a:r>
            <a:r>
              <a:rPr lang="de-CH" dirty="0"/>
              <a:t> </a:t>
            </a:r>
            <a:r>
              <a:rPr lang="de-CH" dirty="0" err="1"/>
              <a:t>else</a:t>
            </a:r>
            <a:r>
              <a:rPr lang="de-CH" dirty="0"/>
              <a:t> </a:t>
            </a:r>
            <a:r>
              <a:rPr lang="de-CH" dirty="0" err="1"/>
              <a:t>identical</a:t>
            </a:r>
            <a:r>
              <a:rPr lang="de-CH" dirty="0"/>
              <a:t>?</a:t>
            </a:r>
          </a:p>
          <a:p>
            <a:pPr lvl="1"/>
            <a:r>
              <a:rPr lang="de-CH" dirty="0"/>
              <a:t>But </a:t>
            </a:r>
            <a:r>
              <a:rPr lang="de-CH" dirty="0" err="1">
                <a:solidFill>
                  <a:srgbClr val="C00000"/>
                </a:solidFill>
              </a:rPr>
              <a:t>active</a:t>
            </a:r>
            <a:r>
              <a:rPr lang="de-CH" dirty="0"/>
              <a:t> </a:t>
            </a:r>
            <a:r>
              <a:rPr lang="de-CH" dirty="0" err="1"/>
              <a:t>users</a:t>
            </a:r>
            <a:r>
              <a:rPr lang="de-CH" dirty="0"/>
              <a:t> </a:t>
            </a:r>
            <a:r>
              <a:rPr lang="de-CH" dirty="0" err="1"/>
              <a:t>have</a:t>
            </a:r>
            <a:r>
              <a:rPr lang="de-CH" dirty="0"/>
              <a:t> </a:t>
            </a:r>
            <a:r>
              <a:rPr lang="de-CH" dirty="0" err="1">
                <a:solidFill>
                  <a:srgbClr val="1269B0"/>
                </a:solidFill>
              </a:rPr>
              <a:t>CoverUp</a:t>
            </a:r>
            <a:r>
              <a:rPr lang="de-CH" dirty="0">
                <a:solidFill>
                  <a:srgbClr val="1269B0"/>
                </a:solidFill>
              </a:rPr>
              <a:t> </a:t>
            </a:r>
            <a:r>
              <a:rPr lang="de-CH" dirty="0" err="1">
                <a:solidFill>
                  <a:srgbClr val="1269B0"/>
                </a:solidFill>
              </a:rPr>
              <a:t>tool</a:t>
            </a:r>
            <a:r>
              <a:rPr lang="de-CH" dirty="0">
                <a:solidFill>
                  <a:srgbClr val="1269B0"/>
                </a:solidFill>
              </a:rPr>
              <a:t> </a:t>
            </a:r>
            <a:r>
              <a:rPr lang="de-CH" dirty="0" err="1"/>
              <a:t>and</a:t>
            </a:r>
            <a:r>
              <a:rPr lang="de-CH" dirty="0">
                <a:solidFill>
                  <a:srgbClr val="1269B0"/>
                </a:solidFill>
              </a:rPr>
              <a:t> </a:t>
            </a:r>
            <a:r>
              <a:rPr lang="de-CH" dirty="0" err="1">
                <a:solidFill>
                  <a:srgbClr val="1269B0"/>
                </a:solidFill>
              </a:rPr>
              <a:t>browser</a:t>
            </a:r>
            <a:r>
              <a:rPr lang="de-CH" dirty="0">
                <a:solidFill>
                  <a:srgbClr val="1269B0"/>
                </a:solidFill>
              </a:rPr>
              <a:t> </a:t>
            </a:r>
            <a:r>
              <a:rPr lang="de-CH" dirty="0" err="1">
                <a:solidFill>
                  <a:srgbClr val="1269B0"/>
                </a:solidFill>
              </a:rPr>
              <a:t>extension</a:t>
            </a:r>
            <a:r>
              <a:rPr lang="de-CH" dirty="0">
                <a:solidFill>
                  <a:srgbClr val="1269B0"/>
                </a:solidFill>
              </a:rPr>
              <a:t> </a:t>
            </a:r>
            <a:r>
              <a:rPr lang="de-CH" dirty="0"/>
              <a:t>(in Transfer)</a:t>
            </a:r>
            <a:endParaRPr lang="en-US" dirty="0"/>
          </a:p>
          <a:p>
            <a:endParaRPr lang="en-US" dirty="0"/>
          </a:p>
          <a:p>
            <a:r>
              <a:rPr lang="en-US" dirty="0"/>
              <a:t> What can </a:t>
            </a:r>
            <a:r>
              <a:rPr lang="en-US" dirty="0">
                <a:solidFill>
                  <a:srgbClr val="1269B0"/>
                </a:solidFill>
              </a:rPr>
              <a:t>network</a:t>
            </a:r>
            <a:r>
              <a:rPr lang="en-US" dirty="0"/>
              <a:t> </a:t>
            </a:r>
            <a:r>
              <a:rPr lang="en-US" dirty="0">
                <a:solidFill>
                  <a:srgbClr val="1269B0"/>
                </a:solidFill>
              </a:rPr>
              <a:t>attacker</a:t>
            </a:r>
            <a:r>
              <a:rPr lang="en-US" dirty="0"/>
              <a:t> do?</a:t>
            </a:r>
          </a:p>
          <a:p>
            <a:pPr lvl="1"/>
            <a:r>
              <a:rPr lang="en-US" dirty="0"/>
              <a:t>Measure execution time by network timestamps</a:t>
            </a:r>
          </a:p>
          <a:p>
            <a:pPr lvl="1"/>
            <a:endParaRPr lang="de-CH" i="1" dirty="0">
              <a:solidFill>
                <a:srgbClr val="C00000"/>
              </a:solidFill>
            </a:endParaRPr>
          </a:p>
          <a:p>
            <a:r>
              <a:rPr lang="de-CH" dirty="0">
                <a:solidFill>
                  <a:srgbClr val="C00000"/>
                </a:solidFill>
              </a:rPr>
              <a:t>Timing </a:t>
            </a:r>
            <a:r>
              <a:rPr lang="de-CH" dirty="0" err="1">
                <a:solidFill>
                  <a:srgbClr val="C00000"/>
                </a:solidFill>
              </a:rPr>
              <a:t>leakage</a:t>
            </a:r>
            <a:endParaRPr lang="de-CH" dirty="0">
              <a:solidFill>
                <a:srgbClr val="C00000"/>
              </a:solidFill>
            </a:endParaRPr>
          </a:p>
          <a:p>
            <a:pPr lvl="1"/>
            <a:r>
              <a:rPr lang="de-CH" dirty="0"/>
              <a:t>Evaluation</a:t>
            </a:r>
          </a:p>
          <a:p>
            <a:pPr lvl="1"/>
            <a:r>
              <a:rPr lang="de-CH" dirty="0" err="1"/>
              <a:t>Mitigation</a:t>
            </a:r>
            <a:endParaRPr lang="de-CH" dirty="0"/>
          </a:p>
        </p:txBody>
      </p:sp>
      <p:sp>
        <p:nvSpPr>
          <p:cNvPr id="5" name="Slide Number Placeholder 4">
            <a:extLst>
              <a:ext uri="{FF2B5EF4-FFF2-40B4-BE49-F238E27FC236}">
                <a16:creationId xmlns:a16="http://schemas.microsoft.com/office/drawing/2014/main" id="{6458DE91-A1A5-40A1-BA69-7839C1D3A01D}"/>
              </a:ext>
            </a:extLst>
          </p:cNvPr>
          <p:cNvSpPr>
            <a:spLocks noGrp="1"/>
          </p:cNvSpPr>
          <p:nvPr>
            <p:ph type="sldNum" sz="quarter" idx="12"/>
          </p:nvPr>
        </p:nvSpPr>
        <p:spPr/>
        <p:txBody>
          <a:bodyPr/>
          <a:lstStyle/>
          <a:p>
            <a:fld id="{EDE109AA-BEFB-46CC-8121-3733BD8688C2}" type="slidenum">
              <a:rPr lang="en-US" smtClean="0"/>
              <a:t>11</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30001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3182710" y="3034485"/>
            <a:ext cx="1050956" cy="369332"/>
          </a:xfrm>
          <a:prstGeom prst="rect">
            <a:avLst/>
          </a:prstGeom>
          <a:noFill/>
        </p:spPr>
        <p:txBody>
          <a:bodyPr wrap="square" rtlCol="0">
            <a:spAutoFit/>
          </a:bodyPr>
          <a:lstStyle/>
          <a:p>
            <a:pPr algn="ctr"/>
            <a:r>
              <a:rPr lang="en-US" dirty="0">
                <a:solidFill>
                  <a:schemeClr val="accent2"/>
                </a:solidFill>
              </a:rPr>
              <a:t>Periodic</a:t>
            </a:r>
          </a:p>
        </p:txBody>
      </p:sp>
      <p:sp>
        <p:nvSpPr>
          <p:cNvPr id="80" name="TextBox 79"/>
          <p:cNvSpPr txBox="1"/>
          <p:nvPr/>
        </p:nvSpPr>
        <p:spPr>
          <a:xfrm>
            <a:off x="3991127" y="3038338"/>
            <a:ext cx="1047580" cy="369332"/>
          </a:xfrm>
          <a:prstGeom prst="rect">
            <a:avLst/>
          </a:prstGeom>
          <a:noFill/>
        </p:spPr>
        <p:txBody>
          <a:bodyPr wrap="square" rtlCol="0">
            <a:spAutoFit/>
          </a:bodyPr>
          <a:lstStyle/>
          <a:p>
            <a:pPr algn="ctr"/>
            <a:r>
              <a:rPr lang="en-US" dirty="0">
                <a:solidFill>
                  <a:schemeClr val="accent2"/>
                </a:solidFill>
              </a:rPr>
              <a:t>Periodic</a:t>
            </a:r>
          </a:p>
        </p:txBody>
      </p:sp>
      <p:sp>
        <p:nvSpPr>
          <p:cNvPr id="12" name="Inhaltsplatzhalter 11"/>
          <p:cNvSpPr>
            <a:spLocks noGrp="1"/>
          </p:cNvSpPr>
          <p:nvPr>
            <p:ph idx="1"/>
          </p:nvPr>
        </p:nvSpPr>
        <p:spPr>
          <a:xfrm>
            <a:off x="508300" y="1839912"/>
            <a:ext cx="11528919" cy="4408488"/>
          </a:xfrm>
        </p:spPr>
        <p:txBody>
          <a:bodyPr/>
          <a:lstStyle/>
          <a:p>
            <a:r>
              <a:rPr lang="de-CH" dirty="0"/>
              <a:t>Setup: LAN, </a:t>
            </a:r>
            <a:r>
              <a:rPr lang="de-CH" dirty="0" err="1"/>
              <a:t>entry</a:t>
            </a:r>
            <a:r>
              <a:rPr lang="de-CH" dirty="0"/>
              <a:t>, </a:t>
            </a:r>
            <a:r>
              <a:rPr lang="de-CH" dirty="0" err="1"/>
              <a:t>transfer</a:t>
            </a:r>
            <a:r>
              <a:rPr lang="de-CH" dirty="0"/>
              <a:t>, </a:t>
            </a:r>
            <a:r>
              <a:rPr lang="de-CH" dirty="0" err="1"/>
              <a:t>and</a:t>
            </a:r>
            <a:r>
              <a:rPr lang="de-CH" dirty="0"/>
              <a:t> </a:t>
            </a:r>
            <a:r>
              <a:rPr lang="de-CH" dirty="0" err="1"/>
              <a:t>feed</a:t>
            </a:r>
            <a:r>
              <a:rPr lang="de-CH" dirty="0"/>
              <a:t> </a:t>
            </a:r>
            <a:r>
              <a:rPr lang="de-CH" dirty="0" err="1"/>
              <a:t>server</a:t>
            </a:r>
            <a:endParaRPr lang="en-US" dirty="0"/>
          </a:p>
          <a:p>
            <a:r>
              <a:rPr lang="en-US" dirty="0"/>
              <a:t>Feed and Transfer scenarios:</a:t>
            </a:r>
          </a:p>
          <a:p>
            <a:endParaRPr lang="en-US" dirty="0"/>
          </a:p>
          <a:p>
            <a:endParaRPr lang="de-CH" dirty="0"/>
          </a:p>
          <a:p>
            <a:pPr marL="0" indent="0">
              <a:buNone/>
            </a:pPr>
            <a:endParaRPr lang="en-US" i="1" dirty="0">
              <a:solidFill>
                <a:srgbClr val="C00000"/>
              </a:solidFill>
            </a:endParaRPr>
          </a:p>
          <a:p>
            <a:endParaRPr lang="en-US" i="1" dirty="0">
              <a:solidFill>
                <a:srgbClr val="C00000"/>
              </a:solidFill>
            </a:endParaRPr>
          </a:p>
          <a:p>
            <a:r>
              <a:rPr lang="en-US" i="1" dirty="0">
                <a:solidFill>
                  <a:srgbClr val="C00000"/>
                </a:solidFill>
              </a:rPr>
              <a:t>Strong attacker model</a:t>
            </a:r>
            <a:r>
              <a:rPr lang="en-US" dirty="0"/>
              <a:t>:</a:t>
            </a:r>
          </a:p>
          <a:p>
            <a:pPr lvl="1"/>
            <a:r>
              <a:rPr lang="en-US" dirty="0"/>
              <a:t>No other processes running on the system </a:t>
            </a:r>
          </a:p>
          <a:p>
            <a:pPr lvl="1"/>
            <a:r>
              <a:rPr lang="de-CH" dirty="0"/>
              <a:t>High-</a:t>
            </a:r>
            <a:r>
              <a:rPr lang="de-CH" dirty="0" err="1"/>
              <a:t>precision</a:t>
            </a:r>
            <a:r>
              <a:rPr lang="de-CH" dirty="0"/>
              <a:t> time </a:t>
            </a:r>
            <a:r>
              <a:rPr lang="de-CH" dirty="0" err="1"/>
              <a:t>resolution</a:t>
            </a:r>
            <a:endParaRPr lang="en-US" dirty="0"/>
          </a:p>
          <a:p>
            <a:r>
              <a:rPr lang="de-CH" dirty="0"/>
              <a:t>3 Million </a:t>
            </a:r>
            <a:r>
              <a:rPr lang="de-CH" dirty="0" err="1"/>
              <a:t>measurements</a:t>
            </a:r>
            <a:endParaRPr lang="en-US" dirty="0"/>
          </a:p>
        </p:txBody>
      </p:sp>
      <p:cxnSp>
        <p:nvCxnSpPr>
          <p:cNvPr id="41" name="Straight Connector 40"/>
          <p:cNvCxnSpPr>
            <a:cxnSpLocks/>
          </p:cNvCxnSpPr>
          <p:nvPr/>
        </p:nvCxnSpPr>
        <p:spPr>
          <a:xfrm>
            <a:off x="1222468" y="3564990"/>
            <a:ext cx="4359498" cy="0"/>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1606003" y="3160453"/>
            <a:ext cx="0" cy="404538"/>
          </a:xfrm>
          <a:prstGeom prst="line">
            <a:avLst/>
          </a:prstGeom>
          <a:ln w="19050">
            <a:solidFill>
              <a:schemeClr val="accent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3280766" y="3564990"/>
            <a:ext cx="0" cy="393706"/>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1606003" y="3749175"/>
            <a:ext cx="1674763" cy="0"/>
          </a:xfrm>
          <a:prstGeom prst="line">
            <a:avLst/>
          </a:prstGeom>
          <a:ln w="12700">
            <a:solidFill>
              <a:schemeClr val="tx1"/>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3280766" y="3362723"/>
            <a:ext cx="818205" cy="0"/>
          </a:xfrm>
          <a:prstGeom prst="line">
            <a:avLst/>
          </a:prstGeom>
          <a:ln w="12700">
            <a:solidFill>
              <a:schemeClr val="tx1"/>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4098971" y="3362723"/>
            <a:ext cx="818205" cy="0"/>
          </a:xfrm>
          <a:prstGeom prst="line">
            <a:avLst/>
          </a:prstGeom>
          <a:ln w="12700">
            <a:solidFill>
              <a:schemeClr val="tx1"/>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77881" y="3682780"/>
            <a:ext cx="1336436" cy="369332"/>
          </a:xfrm>
          <a:prstGeom prst="rect">
            <a:avLst/>
          </a:prstGeom>
          <a:noFill/>
        </p:spPr>
        <p:txBody>
          <a:bodyPr wrap="square" rtlCol="0">
            <a:spAutoFit/>
          </a:bodyPr>
          <a:lstStyle/>
          <a:p>
            <a:pPr algn="ctr"/>
            <a:r>
              <a:rPr lang="en-US" dirty="0">
                <a:solidFill>
                  <a:schemeClr val="accent2"/>
                </a:solidFill>
              </a:rPr>
              <a:t>Loading</a:t>
            </a:r>
          </a:p>
        </p:txBody>
      </p:sp>
      <p:sp>
        <p:nvSpPr>
          <p:cNvPr id="50" name="TextBox 49"/>
          <p:cNvSpPr txBox="1"/>
          <p:nvPr/>
        </p:nvSpPr>
        <p:spPr>
          <a:xfrm>
            <a:off x="546065" y="2745667"/>
            <a:ext cx="2354530" cy="477337"/>
          </a:xfrm>
          <a:prstGeom prst="rect">
            <a:avLst/>
          </a:prstGeom>
          <a:noFill/>
        </p:spPr>
        <p:txBody>
          <a:bodyPr wrap="square" rtlCol="0">
            <a:spAutoFit/>
          </a:bodyPr>
          <a:lstStyle/>
          <a:p>
            <a:pPr algn="ctr"/>
            <a:r>
              <a:rPr lang="en-US" sz="2000" dirty="0" err="1"/>
              <a:t>CoverUp</a:t>
            </a:r>
            <a:r>
              <a:rPr lang="en-US" sz="2000" dirty="0"/>
              <a:t> JavaScript</a:t>
            </a:r>
          </a:p>
        </p:txBody>
      </p:sp>
      <p:sp>
        <p:nvSpPr>
          <p:cNvPr id="51" name="TextBox 50"/>
          <p:cNvSpPr txBox="1"/>
          <p:nvPr/>
        </p:nvSpPr>
        <p:spPr>
          <a:xfrm>
            <a:off x="2814218" y="3867090"/>
            <a:ext cx="2588852" cy="400110"/>
          </a:xfrm>
          <a:prstGeom prst="rect">
            <a:avLst/>
          </a:prstGeom>
          <a:noFill/>
        </p:spPr>
        <p:txBody>
          <a:bodyPr wrap="square" rtlCol="0">
            <a:spAutoFit/>
          </a:bodyPr>
          <a:lstStyle/>
          <a:p>
            <a:pPr algn="ctr"/>
            <a:r>
              <a:rPr lang="en-US" sz="2000" dirty="0"/>
              <a:t>Transfer Server</a:t>
            </a:r>
          </a:p>
        </p:txBody>
      </p:sp>
      <p:sp>
        <p:nvSpPr>
          <p:cNvPr id="52" name="TextBox 51"/>
          <p:cNvSpPr txBox="1"/>
          <p:nvPr/>
        </p:nvSpPr>
        <p:spPr>
          <a:xfrm>
            <a:off x="5295320" y="3538129"/>
            <a:ext cx="663964" cy="400110"/>
          </a:xfrm>
          <a:prstGeom prst="rect">
            <a:avLst/>
          </a:prstGeom>
          <a:noFill/>
        </p:spPr>
        <p:txBody>
          <a:bodyPr wrap="none" rtlCol="0">
            <a:spAutoFit/>
          </a:bodyPr>
          <a:lstStyle/>
          <a:p>
            <a:r>
              <a:rPr lang="en-US" sz="2000" dirty="0"/>
              <a:t>time</a:t>
            </a:r>
          </a:p>
        </p:txBody>
      </p:sp>
      <p:sp>
        <p:nvSpPr>
          <p:cNvPr id="53" name="TextBox 52"/>
          <p:cNvSpPr txBox="1"/>
          <p:nvPr/>
        </p:nvSpPr>
        <p:spPr>
          <a:xfrm>
            <a:off x="5295322" y="3140754"/>
            <a:ext cx="1042914" cy="400110"/>
          </a:xfrm>
          <a:prstGeom prst="rect">
            <a:avLst/>
          </a:prstGeom>
          <a:noFill/>
        </p:spPr>
        <p:txBody>
          <a:bodyPr wrap="none" rtlCol="0">
            <a:spAutoFit/>
          </a:bodyPr>
          <a:lstStyle/>
          <a:p>
            <a:r>
              <a:rPr lang="en-US" sz="2000" dirty="0"/>
              <a:t>Browser</a:t>
            </a:r>
          </a:p>
        </p:txBody>
      </p:sp>
      <p:cxnSp>
        <p:nvCxnSpPr>
          <p:cNvPr id="54" name="Straight Connector 53"/>
          <p:cNvCxnSpPr>
            <a:cxnSpLocks/>
          </p:cNvCxnSpPr>
          <p:nvPr/>
        </p:nvCxnSpPr>
        <p:spPr>
          <a:xfrm>
            <a:off x="4098971" y="3564990"/>
            <a:ext cx="0" cy="393706"/>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4917176" y="3564990"/>
            <a:ext cx="0" cy="393706"/>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itel 9"/>
          <p:cNvSpPr>
            <a:spLocks noGrp="1"/>
          </p:cNvSpPr>
          <p:nvPr>
            <p:ph type="title"/>
          </p:nvPr>
        </p:nvSpPr>
        <p:spPr>
          <a:xfrm>
            <a:off x="313046" y="584218"/>
            <a:ext cx="11528920" cy="972000"/>
          </a:xfrm>
        </p:spPr>
        <p:txBody>
          <a:bodyPr/>
          <a:lstStyle/>
          <a:p>
            <a:r>
              <a:rPr lang="en-US" dirty="0" err="1"/>
              <a:t>CoverUp</a:t>
            </a:r>
            <a:r>
              <a:rPr lang="en-US" dirty="0"/>
              <a:t>: Experimental Setup</a:t>
            </a:r>
          </a:p>
        </p:txBody>
      </p:sp>
      <p:sp>
        <p:nvSpPr>
          <p:cNvPr id="2" name="Datumsplatzhalter 1"/>
          <p:cNvSpPr>
            <a:spLocks noGrp="1"/>
          </p:cNvSpPr>
          <p:nvPr>
            <p:ph type="dt" sz="half" idx="10"/>
          </p:nvPr>
        </p:nvSpPr>
        <p:spPr/>
        <p:txBody>
          <a:bodyPr/>
          <a:lstStyle/>
          <a:p>
            <a:r>
              <a:rPr lang="en-US"/>
              <a:t>NSDI'19  -  28.02.2019</a:t>
            </a:r>
          </a:p>
        </p:txBody>
      </p:sp>
      <p:sp>
        <p:nvSpPr>
          <p:cNvPr id="4" name="Fußzeilenplatzhalter 3"/>
          <p:cNvSpPr>
            <a:spLocks noGrp="1"/>
          </p:cNvSpPr>
          <p:nvPr>
            <p:ph type="ftr" sz="quarter" idx="11"/>
          </p:nvPr>
        </p:nvSpPr>
        <p:spPr/>
        <p:txBody>
          <a:bodyPr/>
          <a:lstStyle/>
          <a:p>
            <a:r>
              <a:rPr lang="en-US"/>
              <a:t>David Sommer, Aritra Dhar</a:t>
            </a:r>
          </a:p>
        </p:txBody>
      </p:sp>
      <p:sp>
        <p:nvSpPr>
          <p:cNvPr id="3" name="Slide Number Placeholder 2">
            <a:extLst>
              <a:ext uri="{FF2B5EF4-FFF2-40B4-BE49-F238E27FC236}">
                <a16:creationId xmlns:a16="http://schemas.microsoft.com/office/drawing/2014/main" id="{36147F28-814B-45DA-9D2E-C91F2187CBD7}"/>
              </a:ext>
            </a:extLst>
          </p:cNvPr>
          <p:cNvSpPr>
            <a:spLocks noGrp="1"/>
          </p:cNvSpPr>
          <p:nvPr>
            <p:ph type="sldNum" sz="quarter" idx="12"/>
          </p:nvPr>
        </p:nvSpPr>
        <p:spPr/>
        <p:txBody>
          <a:bodyPr/>
          <a:lstStyle/>
          <a:p>
            <a:fld id="{EDE109AA-BEFB-46CC-8121-3733BD8688C2}" type="slidenum">
              <a:rPr lang="en-US" smtClean="0"/>
              <a:t>12</a:t>
            </a:fld>
            <a:endParaRPr lang="en-US"/>
          </a:p>
        </p:txBody>
      </p:sp>
      <p:grpSp>
        <p:nvGrpSpPr>
          <p:cNvPr id="18" name="Group 17">
            <a:extLst>
              <a:ext uri="{FF2B5EF4-FFF2-40B4-BE49-F238E27FC236}">
                <a16:creationId xmlns:a16="http://schemas.microsoft.com/office/drawing/2014/main" id="{C94B737B-95BE-DD4F-8751-458316974EB9}"/>
              </a:ext>
            </a:extLst>
          </p:cNvPr>
          <p:cNvGrpSpPr/>
          <p:nvPr/>
        </p:nvGrpSpPr>
        <p:grpSpPr>
          <a:xfrm>
            <a:off x="6669526" y="1391727"/>
            <a:ext cx="5139093" cy="4845561"/>
            <a:chOff x="6669526" y="1391727"/>
            <a:chExt cx="5139093" cy="4845561"/>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526" y="1391727"/>
              <a:ext cx="5139093" cy="4845561"/>
            </a:xfrm>
            <a:prstGeom prst="rect">
              <a:avLst/>
            </a:prstGeom>
            <a:ln>
              <a:solidFill>
                <a:schemeClr val="bg1"/>
              </a:solidFill>
            </a:ln>
          </p:spPr>
        </p:pic>
        <p:sp>
          <p:nvSpPr>
            <p:cNvPr id="5" name="Freeform 4">
              <a:extLst>
                <a:ext uri="{FF2B5EF4-FFF2-40B4-BE49-F238E27FC236}">
                  <a16:creationId xmlns:a16="http://schemas.microsoft.com/office/drawing/2014/main" id="{8756B2A3-C999-7548-AE6D-E0F329F26B7D}"/>
                </a:ext>
              </a:extLst>
            </p:cNvPr>
            <p:cNvSpPr/>
            <p:nvPr/>
          </p:nvSpPr>
          <p:spPr>
            <a:xfrm>
              <a:off x="7527471" y="2024743"/>
              <a:ext cx="391886" cy="1175657"/>
            </a:xfrm>
            <a:custGeom>
              <a:avLst/>
              <a:gdLst>
                <a:gd name="connsiteX0" fmla="*/ 0 w 391886"/>
                <a:gd name="connsiteY0" fmla="*/ 1175657 h 1175657"/>
                <a:gd name="connsiteX1" fmla="*/ 391886 w 391886"/>
                <a:gd name="connsiteY1" fmla="*/ 0 h 1175657"/>
              </a:gdLst>
              <a:ahLst/>
              <a:cxnLst>
                <a:cxn ang="0">
                  <a:pos x="connsiteX0" y="connsiteY0"/>
                </a:cxn>
                <a:cxn ang="0">
                  <a:pos x="connsiteX1" y="connsiteY1"/>
                </a:cxn>
              </a:cxnLst>
              <a:rect l="l" t="t" r="r" b="b"/>
              <a:pathLst>
                <a:path w="391886" h="1175657">
                  <a:moveTo>
                    <a:pt x="0" y="1175657"/>
                  </a:moveTo>
                  <a:cubicBezTo>
                    <a:pt x="133350" y="665389"/>
                    <a:pt x="266700" y="155121"/>
                    <a:pt x="391886"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42F86EAE-F6C5-9D43-AA6F-FB0954EF8F01}"/>
                </a:ext>
              </a:extLst>
            </p:cNvPr>
            <p:cNvSpPr/>
            <p:nvPr/>
          </p:nvSpPr>
          <p:spPr>
            <a:xfrm>
              <a:off x="7513983" y="1966012"/>
              <a:ext cx="4253947" cy="1274258"/>
            </a:xfrm>
            <a:custGeom>
              <a:avLst/>
              <a:gdLst>
                <a:gd name="connsiteX0" fmla="*/ 0 w 4253947"/>
                <a:gd name="connsiteY0" fmla="*/ 1274145 h 1277493"/>
                <a:gd name="connsiteX1" fmla="*/ 198782 w 4253947"/>
                <a:gd name="connsiteY1" fmla="*/ 1144936 h 1277493"/>
                <a:gd name="connsiteX2" fmla="*/ 208721 w 4253947"/>
                <a:gd name="connsiteY2" fmla="*/ 1015727 h 1277493"/>
                <a:gd name="connsiteX3" fmla="*/ 258417 w 4253947"/>
                <a:gd name="connsiteY3" fmla="*/ 767249 h 1277493"/>
                <a:gd name="connsiteX4" fmla="*/ 308113 w 4253947"/>
                <a:gd name="connsiteY4" fmla="*/ 469075 h 1277493"/>
                <a:gd name="connsiteX5" fmla="*/ 337930 w 4253947"/>
                <a:gd name="connsiteY5" fmla="*/ 260353 h 1277493"/>
                <a:gd name="connsiteX6" fmla="*/ 407504 w 4253947"/>
                <a:gd name="connsiteY6" fmla="*/ 91388 h 1277493"/>
                <a:gd name="connsiteX7" fmla="*/ 467139 w 4253947"/>
                <a:gd name="connsiteY7" fmla="*/ 11875 h 1277493"/>
                <a:gd name="connsiteX8" fmla="*/ 516834 w 4253947"/>
                <a:gd name="connsiteY8" fmla="*/ 11875 h 1277493"/>
                <a:gd name="connsiteX9" fmla="*/ 576469 w 4253947"/>
                <a:gd name="connsiteY9" fmla="*/ 121205 h 1277493"/>
                <a:gd name="connsiteX10" fmla="*/ 636104 w 4253947"/>
                <a:gd name="connsiteY10" fmla="*/ 329927 h 1277493"/>
                <a:gd name="connsiteX11" fmla="*/ 715617 w 4253947"/>
                <a:gd name="connsiteY11" fmla="*/ 558527 h 1277493"/>
                <a:gd name="connsiteX12" fmla="*/ 805069 w 4253947"/>
                <a:gd name="connsiteY12" fmla="*/ 747371 h 1277493"/>
                <a:gd name="connsiteX13" fmla="*/ 864704 w 4253947"/>
                <a:gd name="connsiteY13" fmla="*/ 906397 h 1277493"/>
                <a:gd name="connsiteX14" fmla="*/ 944217 w 4253947"/>
                <a:gd name="connsiteY14" fmla="*/ 1015727 h 1277493"/>
                <a:gd name="connsiteX15" fmla="*/ 1202634 w 4253947"/>
                <a:gd name="connsiteY15" fmla="*/ 1095240 h 1277493"/>
                <a:gd name="connsiteX16" fmla="*/ 1371600 w 4253947"/>
                <a:gd name="connsiteY16" fmla="*/ 1105179 h 1277493"/>
                <a:gd name="connsiteX17" fmla="*/ 1500808 w 4253947"/>
                <a:gd name="connsiteY17" fmla="*/ 1154875 h 1277493"/>
                <a:gd name="connsiteX18" fmla="*/ 1729408 w 4253947"/>
                <a:gd name="connsiteY18" fmla="*/ 1134997 h 1277493"/>
                <a:gd name="connsiteX19" fmla="*/ 1958008 w 4253947"/>
                <a:gd name="connsiteY19" fmla="*/ 1134997 h 1277493"/>
                <a:gd name="connsiteX20" fmla="*/ 2166730 w 4253947"/>
                <a:gd name="connsiteY20" fmla="*/ 1134997 h 1277493"/>
                <a:gd name="connsiteX21" fmla="*/ 2385391 w 4253947"/>
                <a:gd name="connsiteY21" fmla="*/ 1164814 h 1277493"/>
                <a:gd name="connsiteX22" fmla="*/ 2584174 w 4253947"/>
                <a:gd name="connsiteY22" fmla="*/ 1154875 h 1277493"/>
                <a:gd name="connsiteX23" fmla="*/ 2673626 w 4253947"/>
                <a:gd name="connsiteY23" fmla="*/ 1154875 h 1277493"/>
                <a:gd name="connsiteX24" fmla="*/ 2802834 w 4253947"/>
                <a:gd name="connsiteY24" fmla="*/ 1184692 h 1277493"/>
                <a:gd name="connsiteX25" fmla="*/ 3021495 w 4253947"/>
                <a:gd name="connsiteY25" fmla="*/ 1214510 h 1277493"/>
                <a:gd name="connsiteX26" fmla="*/ 3230217 w 4253947"/>
                <a:gd name="connsiteY26" fmla="*/ 1224449 h 1277493"/>
                <a:gd name="connsiteX27" fmla="*/ 3429000 w 4253947"/>
                <a:gd name="connsiteY27" fmla="*/ 1214510 h 1277493"/>
                <a:gd name="connsiteX28" fmla="*/ 3558208 w 4253947"/>
                <a:gd name="connsiteY28" fmla="*/ 1234388 h 1277493"/>
                <a:gd name="connsiteX29" fmla="*/ 3737113 w 4253947"/>
                <a:gd name="connsiteY29" fmla="*/ 1234388 h 1277493"/>
                <a:gd name="connsiteX30" fmla="*/ 3935895 w 4253947"/>
                <a:gd name="connsiteY30" fmla="*/ 1274145 h 1277493"/>
                <a:gd name="connsiteX31" fmla="*/ 4114800 w 4253947"/>
                <a:gd name="connsiteY31" fmla="*/ 1274145 h 1277493"/>
                <a:gd name="connsiteX32" fmla="*/ 4253947 w 4253947"/>
                <a:gd name="connsiteY32" fmla="*/ 1264205 h 1277493"/>
                <a:gd name="connsiteX0" fmla="*/ 0 w 4253947"/>
                <a:gd name="connsiteY0" fmla="*/ 1274145 h 1277493"/>
                <a:gd name="connsiteX1" fmla="*/ 198782 w 4253947"/>
                <a:gd name="connsiteY1" fmla="*/ 1144936 h 1277493"/>
                <a:gd name="connsiteX2" fmla="*/ 208721 w 4253947"/>
                <a:gd name="connsiteY2" fmla="*/ 1015727 h 1277493"/>
                <a:gd name="connsiteX3" fmla="*/ 258417 w 4253947"/>
                <a:gd name="connsiteY3" fmla="*/ 767249 h 1277493"/>
                <a:gd name="connsiteX4" fmla="*/ 308113 w 4253947"/>
                <a:gd name="connsiteY4" fmla="*/ 469075 h 1277493"/>
                <a:gd name="connsiteX5" fmla="*/ 337930 w 4253947"/>
                <a:gd name="connsiteY5" fmla="*/ 260353 h 1277493"/>
                <a:gd name="connsiteX6" fmla="*/ 407504 w 4253947"/>
                <a:gd name="connsiteY6" fmla="*/ 91388 h 1277493"/>
                <a:gd name="connsiteX7" fmla="*/ 467139 w 4253947"/>
                <a:gd name="connsiteY7" fmla="*/ 11875 h 1277493"/>
                <a:gd name="connsiteX8" fmla="*/ 516834 w 4253947"/>
                <a:gd name="connsiteY8" fmla="*/ 11875 h 1277493"/>
                <a:gd name="connsiteX9" fmla="*/ 576469 w 4253947"/>
                <a:gd name="connsiteY9" fmla="*/ 121205 h 1277493"/>
                <a:gd name="connsiteX10" fmla="*/ 636104 w 4253947"/>
                <a:gd name="connsiteY10" fmla="*/ 329927 h 1277493"/>
                <a:gd name="connsiteX11" fmla="*/ 715617 w 4253947"/>
                <a:gd name="connsiteY11" fmla="*/ 558527 h 1277493"/>
                <a:gd name="connsiteX12" fmla="*/ 805069 w 4253947"/>
                <a:gd name="connsiteY12" fmla="*/ 747371 h 1277493"/>
                <a:gd name="connsiteX13" fmla="*/ 864704 w 4253947"/>
                <a:gd name="connsiteY13" fmla="*/ 906397 h 1277493"/>
                <a:gd name="connsiteX14" fmla="*/ 944217 w 4253947"/>
                <a:gd name="connsiteY14" fmla="*/ 1015727 h 1277493"/>
                <a:gd name="connsiteX15" fmla="*/ 1202634 w 4253947"/>
                <a:gd name="connsiteY15" fmla="*/ 1095240 h 1277493"/>
                <a:gd name="connsiteX16" fmla="*/ 1371600 w 4253947"/>
                <a:gd name="connsiteY16" fmla="*/ 1105179 h 1277493"/>
                <a:gd name="connsiteX17" fmla="*/ 1511759 w 4253947"/>
                <a:gd name="connsiteY17" fmla="*/ 1122022 h 1277493"/>
                <a:gd name="connsiteX18" fmla="*/ 1729408 w 4253947"/>
                <a:gd name="connsiteY18" fmla="*/ 1134997 h 1277493"/>
                <a:gd name="connsiteX19" fmla="*/ 1958008 w 4253947"/>
                <a:gd name="connsiteY19" fmla="*/ 1134997 h 1277493"/>
                <a:gd name="connsiteX20" fmla="*/ 2166730 w 4253947"/>
                <a:gd name="connsiteY20" fmla="*/ 1134997 h 1277493"/>
                <a:gd name="connsiteX21" fmla="*/ 2385391 w 4253947"/>
                <a:gd name="connsiteY21" fmla="*/ 1164814 h 1277493"/>
                <a:gd name="connsiteX22" fmla="*/ 2584174 w 4253947"/>
                <a:gd name="connsiteY22" fmla="*/ 1154875 h 1277493"/>
                <a:gd name="connsiteX23" fmla="*/ 2673626 w 4253947"/>
                <a:gd name="connsiteY23" fmla="*/ 1154875 h 1277493"/>
                <a:gd name="connsiteX24" fmla="*/ 2802834 w 4253947"/>
                <a:gd name="connsiteY24" fmla="*/ 1184692 h 1277493"/>
                <a:gd name="connsiteX25" fmla="*/ 3021495 w 4253947"/>
                <a:gd name="connsiteY25" fmla="*/ 1214510 h 1277493"/>
                <a:gd name="connsiteX26" fmla="*/ 3230217 w 4253947"/>
                <a:gd name="connsiteY26" fmla="*/ 1224449 h 1277493"/>
                <a:gd name="connsiteX27" fmla="*/ 3429000 w 4253947"/>
                <a:gd name="connsiteY27" fmla="*/ 1214510 h 1277493"/>
                <a:gd name="connsiteX28" fmla="*/ 3558208 w 4253947"/>
                <a:gd name="connsiteY28" fmla="*/ 1234388 h 1277493"/>
                <a:gd name="connsiteX29" fmla="*/ 3737113 w 4253947"/>
                <a:gd name="connsiteY29" fmla="*/ 1234388 h 1277493"/>
                <a:gd name="connsiteX30" fmla="*/ 3935895 w 4253947"/>
                <a:gd name="connsiteY30" fmla="*/ 1274145 h 1277493"/>
                <a:gd name="connsiteX31" fmla="*/ 4114800 w 4253947"/>
                <a:gd name="connsiteY31" fmla="*/ 1274145 h 1277493"/>
                <a:gd name="connsiteX32" fmla="*/ 4253947 w 4253947"/>
                <a:gd name="connsiteY32" fmla="*/ 1264205 h 1277493"/>
                <a:gd name="connsiteX0" fmla="*/ 0 w 4253947"/>
                <a:gd name="connsiteY0" fmla="*/ 1274145 h 1277493"/>
                <a:gd name="connsiteX1" fmla="*/ 198782 w 4253947"/>
                <a:gd name="connsiteY1" fmla="*/ 1144936 h 1277493"/>
                <a:gd name="connsiteX2" fmla="*/ 208721 w 4253947"/>
                <a:gd name="connsiteY2" fmla="*/ 1015727 h 1277493"/>
                <a:gd name="connsiteX3" fmla="*/ 258417 w 4253947"/>
                <a:gd name="connsiteY3" fmla="*/ 767249 h 1277493"/>
                <a:gd name="connsiteX4" fmla="*/ 308113 w 4253947"/>
                <a:gd name="connsiteY4" fmla="*/ 469075 h 1277493"/>
                <a:gd name="connsiteX5" fmla="*/ 337930 w 4253947"/>
                <a:gd name="connsiteY5" fmla="*/ 260353 h 1277493"/>
                <a:gd name="connsiteX6" fmla="*/ 407504 w 4253947"/>
                <a:gd name="connsiteY6" fmla="*/ 91388 h 1277493"/>
                <a:gd name="connsiteX7" fmla="*/ 467139 w 4253947"/>
                <a:gd name="connsiteY7" fmla="*/ 11875 h 1277493"/>
                <a:gd name="connsiteX8" fmla="*/ 516834 w 4253947"/>
                <a:gd name="connsiteY8" fmla="*/ 11875 h 1277493"/>
                <a:gd name="connsiteX9" fmla="*/ 576469 w 4253947"/>
                <a:gd name="connsiteY9" fmla="*/ 121205 h 1277493"/>
                <a:gd name="connsiteX10" fmla="*/ 636104 w 4253947"/>
                <a:gd name="connsiteY10" fmla="*/ 329927 h 1277493"/>
                <a:gd name="connsiteX11" fmla="*/ 715617 w 4253947"/>
                <a:gd name="connsiteY11" fmla="*/ 558527 h 1277493"/>
                <a:gd name="connsiteX12" fmla="*/ 805069 w 4253947"/>
                <a:gd name="connsiteY12" fmla="*/ 747371 h 1277493"/>
                <a:gd name="connsiteX13" fmla="*/ 864704 w 4253947"/>
                <a:gd name="connsiteY13" fmla="*/ 906397 h 1277493"/>
                <a:gd name="connsiteX14" fmla="*/ 944217 w 4253947"/>
                <a:gd name="connsiteY14" fmla="*/ 1015727 h 1277493"/>
                <a:gd name="connsiteX15" fmla="*/ 1202634 w 4253947"/>
                <a:gd name="connsiteY15" fmla="*/ 1095240 h 1277493"/>
                <a:gd name="connsiteX16" fmla="*/ 1371600 w 4253947"/>
                <a:gd name="connsiteY16" fmla="*/ 1105179 h 1277493"/>
                <a:gd name="connsiteX17" fmla="*/ 1511759 w 4253947"/>
                <a:gd name="connsiteY17" fmla="*/ 1122022 h 1277493"/>
                <a:gd name="connsiteX18" fmla="*/ 1729408 w 4253947"/>
                <a:gd name="connsiteY18" fmla="*/ 1134997 h 1277493"/>
                <a:gd name="connsiteX19" fmla="*/ 1958008 w 4253947"/>
                <a:gd name="connsiteY19" fmla="*/ 1134997 h 1277493"/>
                <a:gd name="connsiteX20" fmla="*/ 2166730 w 4253947"/>
                <a:gd name="connsiteY20" fmla="*/ 1134997 h 1277493"/>
                <a:gd name="connsiteX21" fmla="*/ 2374440 w 4253947"/>
                <a:gd name="connsiteY21" fmla="*/ 1137437 h 1277493"/>
                <a:gd name="connsiteX22" fmla="*/ 2584174 w 4253947"/>
                <a:gd name="connsiteY22" fmla="*/ 1154875 h 1277493"/>
                <a:gd name="connsiteX23" fmla="*/ 2673626 w 4253947"/>
                <a:gd name="connsiteY23" fmla="*/ 1154875 h 1277493"/>
                <a:gd name="connsiteX24" fmla="*/ 2802834 w 4253947"/>
                <a:gd name="connsiteY24" fmla="*/ 1184692 h 1277493"/>
                <a:gd name="connsiteX25" fmla="*/ 3021495 w 4253947"/>
                <a:gd name="connsiteY25" fmla="*/ 1214510 h 1277493"/>
                <a:gd name="connsiteX26" fmla="*/ 3230217 w 4253947"/>
                <a:gd name="connsiteY26" fmla="*/ 1224449 h 1277493"/>
                <a:gd name="connsiteX27" fmla="*/ 3429000 w 4253947"/>
                <a:gd name="connsiteY27" fmla="*/ 1214510 h 1277493"/>
                <a:gd name="connsiteX28" fmla="*/ 3558208 w 4253947"/>
                <a:gd name="connsiteY28" fmla="*/ 1234388 h 1277493"/>
                <a:gd name="connsiteX29" fmla="*/ 3737113 w 4253947"/>
                <a:gd name="connsiteY29" fmla="*/ 1234388 h 1277493"/>
                <a:gd name="connsiteX30" fmla="*/ 3935895 w 4253947"/>
                <a:gd name="connsiteY30" fmla="*/ 1274145 h 1277493"/>
                <a:gd name="connsiteX31" fmla="*/ 4114800 w 4253947"/>
                <a:gd name="connsiteY31" fmla="*/ 1274145 h 1277493"/>
                <a:gd name="connsiteX32" fmla="*/ 4253947 w 4253947"/>
                <a:gd name="connsiteY32" fmla="*/ 1264205 h 1277493"/>
                <a:gd name="connsiteX0" fmla="*/ 0 w 4253947"/>
                <a:gd name="connsiteY0" fmla="*/ 1274145 h 1277493"/>
                <a:gd name="connsiteX1" fmla="*/ 198782 w 4253947"/>
                <a:gd name="connsiteY1" fmla="*/ 1144936 h 1277493"/>
                <a:gd name="connsiteX2" fmla="*/ 208721 w 4253947"/>
                <a:gd name="connsiteY2" fmla="*/ 1015727 h 1277493"/>
                <a:gd name="connsiteX3" fmla="*/ 258417 w 4253947"/>
                <a:gd name="connsiteY3" fmla="*/ 767249 h 1277493"/>
                <a:gd name="connsiteX4" fmla="*/ 308113 w 4253947"/>
                <a:gd name="connsiteY4" fmla="*/ 469075 h 1277493"/>
                <a:gd name="connsiteX5" fmla="*/ 337930 w 4253947"/>
                <a:gd name="connsiteY5" fmla="*/ 260353 h 1277493"/>
                <a:gd name="connsiteX6" fmla="*/ 407504 w 4253947"/>
                <a:gd name="connsiteY6" fmla="*/ 91388 h 1277493"/>
                <a:gd name="connsiteX7" fmla="*/ 467139 w 4253947"/>
                <a:gd name="connsiteY7" fmla="*/ 11875 h 1277493"/>
                <a:gd name="connsiteX8" fmla="*/ 516834 w 4253947"/>
                <a:gd name="connsiteY8" fmla="*/ 11875 h 1277493"/>
                <a:gd name="connsiteX9" fmla="*/ 576469 w 4253947"/>
                <a:gd name="connsiteY9" fmla="*/ 121205 h 1277493"/>
                <a:gd name="connsiteX10" fmla="*/ 636104 w 4253947"/>
                <a:gd name="connsiteY10" fmla="*/ 329927 h 1277493"/>
                <a:gd name="connsiteX11" fmla="*/ 715617 w 4253947"/>
                <a:gd name="connsiteY11" fmla="*/ 558527 h 1277493"/>
                <a:gd name="connsiteX12" fmla="*/ 805069 w 4253947"/>
                <a:gd name="connsiteY12" fmla="*/ 747371 h 1277493"/>
                <a:gd name="connsiteX13" fmla="*/ 864704 w 4253947"/>
                <a:gd name="connsiteY13" fmla="*/ 906397 h 1277493"/>
                <a:gd name="connsiteX14" fmla="*/ 944217 w 4253947"/>
                <a:gd name="connsiteY14" fmla="*/ 1015727 h 1277493"/>
                <a:gd name="connsiteX15" fmla="*/ 1202634 w 4253947"/>
                <a:gd name="connsiteY15" fmla="*/ 1095240 h 1277493"/>
                <a:gd name="connsiteX16" fmla="*/ 1371600 w 4253947"/>
                <a:gd name="connsiteY16" fmla="*/ 1105179 h 1277493"/>
                <a:gd name="connsiteX17" fmla="*/ 1511759 w 4253947"/>
                <a:gd name="connsiteY17" fmla="*/ 1122022 h 1277493"/>
                <a:gd name="connsiteX18" fmla="*/ 1729408 w 4253947"/>
                <a:gd name="connsiteY18" fmla="*/ 1134997 h 1277493"/>
                <a:gd name="connsiteX19" fmla="*/ 1958008 w 4253947"/>
                <a:gd name="connsiteY19" fmla="*/ 1134997 h 1277493"/>
                <a:gd name="connsiteX20" fmla="*/ 2166730 w 4253947"/>
                <a:gd name="connsiteY20" fmla="*/ 1134997 h 1277493"/>
                <a:gd name="connsiteX21" fmla="*/ 2374440 w 4253947"/>
                <a:gd name="connsiteY21" fmla="*/ 1137437 h 1277493"/>
                <a:gd name="connsiteX22" fmla="*/ 2584174 w 4253947"/>
                <a:gd name="connsiteY22" fmla="*/ 1154875 h 1277493"/>
                <a:gd name="connsiteX23" fmla="*/ 2673626 w 4253947"/>
                <a:gd name="connsiteY23" fmla="*/ 1154875 h 1277493"/>
                <a:gd name="connsiteX24" fmla="*/ 2802834 w 4253947"/>
                <a:gd name="connsiteY24" fmla="*/ 1184692 h 1277493"/>
                <a:gd name="connsiteX25" fmla="*/ 3021495 w 4253947"/>
                <a:gd name="connsiteY25" fmla="*/ 1198084 h 1277493"/>
                <a:gd name="connsiteX26" fmla="*/ 3230217 w 4253947"/>
                <a:gd name="connsiteY26" fmla="*/ 1224449 h 1277493"/>
                <a:gd name="connsiteX27" fmla="*/ 3429000 w 4253947"/>
                <a:gd name="connsiteY27" fmla="*/ 1214510 h 1277493"/>
                <a:gd name="connsiteX28" fmla="*/ 3558208 w 4253947"/>
                <a:gd name="connsiteY28" fmla="*/ 1234388 h 1277493"/>
                <a:gd name="connsiteX29" fmla="*/ 3737113 w 4253947"/>
                <a:gd name="connsiteY29" fmla="*/ 1234388 h 1277493"/>
                <a:gd name="connsiteX30" fmla="*/ 3935895 w 4253947"/>
                <a:gd name="connsiteY30" fmla="*/ 1274145 h 1277493"/>
                <a:gd name="connsiteX31" fmla="*/ 4114800 w 4253947"/>
                <a:gd name="connsiteY31" fmla="*/ 1274145 h 1277493"/>
                <a:gd name="connsiteX32" fmla="*/ 4253947 w 4253947"/>
                <a:gd name="connsiteY32" fmla="*/ 1264205 h 1277493"/>
                <a:gd name="connsiteX0" fmla="*/ 0 w 4253947"/>
                <a:gd name="connsiteY0" fmla="*/ 1274145 h 1274258"/>
                <a:gd name="connsiteX1" fmla="*/ 198782 w 4253947"/>
                <a:gd name="connsiteY1" fmla="*/ 1144936 h 1274258"/>
                <a:gd name="connsiteX2" fmla="*/ 208721 w 4253947"/>
                <a:gd name="connsiteY2" fmla="*/ 1015727 h 1274258"/>
                <a:gd name="connsiteX3" fmla="*/ 258417 w 4253947"/>
                <a:gd name="connsiteY3" fmla="*/ 767249 h 1274258"/>
                <a:gd name="connsiteX4" fmla="*/ 308113 w 4253947"/>
                <a:gd name="connsiteY4" fmla="*/ 469075 h 1274258"/>
                <a:gd name="connsiteX5" fmla="*/ 337930 w 4253947"/>
                <a:gd name="connsiteY5" fmla="*/ 260353 h 1274258"/>
                <a:gd name="connsiteX6" fmla="*/ 407504 w 4253947"/>
                <a:gd name="connsiteY6" fmla="*/ 91388 h 1274258"/>
                <a:gd name="connsiteX7" fmla="*/ 467139 w 4253947"/>
                <a:gd name="connsiteY7" fmla="*/ 11875 h 1274258"/>
                <a:gd name="connsiteX8" fmla="*/ 516834 w 4253947"/>
                <a:gd name="connsiteY8" fmla="*/ 11875 h 1274258"/>
                <a:gd name="connsiteX9" fmla="*/ 576469 w 4253947"/>
                <a:gd name="connsiteY9" fmla="*/ 121205 h 1274258"/>
                <a:gd name="connsiteX10" fmla="*/ 636104 w 4253947"/>
                <a:gd name="connsiteY10" fmla="*/ 329927 h 1274258"/>
                <a:gd name="connsiteX11" fmla="*/ 715617 w 4253947"/>
                <a:gd name="connsiteY11" fmla="*/ 558527 h 1274258"/>
                <a:gd name="connsiteX12" fmla="*/ 805069 w 4253947"/>
                <a:gd name="connsiteY12" fmla="*/ 747371 h 1274258"/>
                <a:gd name="connsiteX13" fmla="*/ 864704 w 4253947"/>
                <a:gd name="connsiteY13" fmla="*/ 906397 h 1274258"/>
                <a:gd name="connsiteX14" fmla="*/ 944217 w 4253947"/>
                <a:gd name="connsiteY14" fmla="*/ 1015727 h 1274258"/>
                <a:gd name="connsiteX15" fmla="*/ 1202634 w 4253947"/>
                <a:gd name="connsiteY15" fmla="*/ 1095240 h 1274258"/>
                <a:gd name="connsiteX16" fmla="*/ 1371600 w 4253947"/>
                <a:gd name="connsiteY16" fmla="*/ 1105179 h 1274258"/>
                <a:gd name="connsiteX17" fmla="*/ 1511759 w 4253947"/>
                <a:gd name="connsiteY17" fmla="*/ 1122022 h 1274258"/>
                <a:gd name="connsiteX18" fmla="*/ 1729408 w 4253947"/>
                <a:gd name="connsiteY18" fmla="*/ 1134997 h 1274258"/>
                <a:gd name="connsiteX19" fmla="*/ 1958008 w 4253947"/>
                <a:gd name="connsiteY19" fmla="*/ 1134997 h 1274258"/>
                <a:gd name="connsiteX20" fmla="*/ 2166730 w 4253947"/>
                <a:gd name="connsiteY20" fmla="*/ 1134997 h 1274258"/>
                <a:gd name="connsiteX21" fmla="*/ 2374440 w 4253947"/>
                <a:gd name="connsiteY21" fmla="*/ 1137437 h 1274258"/>
                <a:gd name="connsiteX22" fmla="*/ 2584174 w 4253947"/>
                <a:gd name="connsiteY22" fmla="*/ 1154875 h 1274258"/>
                <a:gd name="connsiteX23" fmla="*/ 2673626 w 4253947"/>
                <a:gd name="connsiteY23" fmla="*/ 1154875 h 1274258"/>
                <a:gd name="connsiteX24" fmla="*/ 2802834 w 4253947"/>
                <a:gd name="connsiteY24" fmla="*/ 1184692 h 1274258"/>
                <a:gd name="connsiteX25" fmla="*/ 3021495 w 4253947"/>
                <a:gd name="connsiteY25" fmla="*/ 1198084 h 1274258"/>
                <a:gd name="connsiteX26" fmla="*/ 3230217 w 4253947"/>
                <a:gd name="connsiteY26" fmla="*/ 1224449 h 1274258"/>
                <a:gd name="connsiteX27" fmla="*/ 3429000 w 4253947"/>
                <a:gd name="connsiteY27" fmla="*/ 1214510 h 1274258"/>
                <a:gd name="connsiteX28" fmla="*/ 3558208 w 4253947"/>
                <a:gd name="connsiteY28" fmla="*/ 1234388 h 1274258"/>
                <a:gd name="connsiteX29" fmla="*/ 3737113 w 4253947"/>
                <a:gd name="connsiteY29" fmla="*/ 1234388 h 1274258"/>
                <a:gd name="connsiteX30" fmla="*/ 3941371 w 4253947"/>
                <a:gd name="connsiteY30" fmla="*/ 1257719 h 1274258"/>
                <a:gd name="connsiteX31" fmla="*/ 4114800 w 4253947"/>
                <a:gd name="connsiteY31" fmla="*/ 1274145 h 1274258"/>
                <a:gd name="connsiteX32" fmla="*/ 4253947 w 4253947"/>
                <a:gd name="connsiteY32" fmla="*/ 1264205 h 12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53947" h="1274258">
                  <a:moveTo>
                    <a:pt x="0" y="1274145"/>
                  </a:moveTo>
                  <a:cubicBezTo>
                    <a:pt x="81997" y="1231075"/>
                    <a:pt x="163995" y="1188006"/>
                    <a:pt x="198782" y="1144936"/>
                  </a:cubicBezTo>
                  <a:cubicBezTo>
                    <a:pt x="233569" y="1101866"/>
                    <a:pt x="198782" y="1078675"/>
                    <a:pt x="208721" y="1015727"/>
                  </a:cubicBezTo>
                  <a:cubicBezTo>
                    <a:pt x="218660" y="952779"/>
                    <a:pt x="241852" y="858358"/>
                    <a:pt x="258417" y="767249"/>
                  </a:cubicBezTo>
                  <a:cubicBezTo>
                    <a:pt x="274982" y="676140"/>
                    <a:pt x="294861" y="553558"/>
                    <a:pt x="308113" y="469075"/>
                  </a:cubicBezTo>
                  <a:cubicBezTo>
                    <a:pt x="321365" y="384592"/>
                    <a:pt x="321365" y="323301"/>
                    <a:pt x="337930" y="260353"/>
                  </a:cubicBezTo>
                  <a:cubicBezTo>
                    <a:pt x="354495" y="197405"/>
                    <a:pt x="385969" y="132801"/>
                    <a:pt x="407504" y="91388"/>
                  </a:cubicBezTo>
                  <a:cubicBezTo>
                    <a:pt x="429039" y="49975"/>
                    <a:pt x="467139" y="11875"/>
                    <a:pt x="467139" y="11875"/>
                  </a:cubicBezTo>
                  <a:cubicBezTo>
                    <a:pt x="485361" y="-1377"/>
                    <a:pt x="498612" y="-6347"/>
                    <a:pt x="516834" y="11875"/>
                  </a:cubicBezTo>
                  <a:cubicBezTo>
                    <a:pt x="535056" y="30097"/>
                    <a:pt x="556591" y="68196"/>
                    <a:pt x="576469" y="121205"/>
                  </a:cubicBezTo>
                  <a:cubicBezTo>
                    <a:pt x="596347" y="174214"/>
                    <a:pt x="612913" y="257040"/>
                    <a:pt x="636104" y="329927"/>
                  </a:cubicBezTo>
                  <a:cubicBezTo>
                    <a:pt x="659295" y="402814"/>
                    <a:pt x="687456" y="488953"/>
                    <a:pt x="715617" y="558527"/>
                  </a:cubicBezTo>
                  <a:cubicBezTo>
                    <a:pt x="743778" y="628101"/>
                    <a:pt x="780221" y="689393"/>
                    <a:pt x="805069" y="747371"/>
                  </a:cubicBezTo>
                  <a:cubicBezTo>
                    <a:pt x="829917" y="805349"/>
                    <a:pt x="841513" y="861671"/>
                    <a:pt x="864704" y="906397"/>
                  </a:cubicBezTo>
                  <a:cubicBezTo>
                    <a:pt x="887895" y="951123"/>
                    <a:pt x="887895" y="984253"/>
                    <a:pt x="944217" y="1015727"/>
                  </a:cubicBezTo>
                  <a:cubicBezTo>
                    <a:pt x="1000539" y="1047201"/>
                    <a:pt x="1131404" y="1080331"/>
                    <a:pt x="1202634" y="1095240"/>
                  </a:cubicBezTo>
                  <a:cubicBezTo>
                    <a:pt x="1273864" y="1110149"/>
                    <a:pt x="1320079" y="1100715"/>
                    <a:pt x="1371600" y="1105179"/>
                  </a:cubicBezTo>
                  <a:cubicBezTo>
                    <a:pt x="1423121" y="1109643"/>
                    <a:pt x="1452124" y="1117052"/>
                    <a:pt x="1511759" y="1122022"/>
                  </a:cubicBezTo>
                  <a:cubicBezTo>
                    <a:pt x="1571394" y="1126992"/>
                    <a:pt x="1655033" y="1132835"/>
                    <a:pt x="1729408" y="1134997"/>
                  </a:cubicBezTo>
                  <a:cubicBezTo>
                    <a:pt x="1803783" y="1137159"/>
                    <a:pt x="1958008" y="1134997"/>
                    <a:pt x="1958008" y="1134997"/>
                  </a:cubicBezTo>
                  <a:lnTo>
                    <a:pt x="2166730" y="1134997"/>
                  </a:lnTo>
                  <a:lnTo>
                    <a:pt x="2374440" y="1137437"/>
                  </a:lnTo>
                  <a:lnTo>
                    <a:pt x="2584174" y="1154875"/>
                  </a:lnTo>
                  <a:cubicBezTo>
                    <a:pt x="2634038" y="1157781"/>
                    <a:pt x="2637183" y="1149905"/>
                    <a:pt x="2673626" y="1154875"/>
                  </a:cubicBezTo>
                  <a:cubicBezTo>
                    <a:pt x="2710069" y="1159844"/>
                    <a:pt x="2744856" y="1177491"/>
                    <a:pt x="2802834" y="1184692"/>
                  </a:cubicBezTo>
                  <a:cubicBezTo>
                    <a:pt x="2860812" y="1191894"/>
                    <a:pt x="2950265" y="1191458"/>
                    <a:pt x="3021495" y="1198084"/>
                  </a:cubicBezTo>
                  <a:cubicBezTo>
                    <a:pt x="3092725" y="1204710"/>
                    <a:pt x="3162300" y="1221711"/>
                    <a:pt x="3230217" y="1224449"/>
                  </a:cubicBezTo>
                  <a:cubicBezTo>
                    <a:pt x="3298134" y="1227187"/>
                    <a:pt x="3374335" y="1212854"/>
                    <a:pt x="3429000" y="1214510"/>
                  </a:cubicBezTo>
                  <a:cubicBezTo>
                    <a:pt x="3483665" y="1216166"/>
                    <a:pt x="3506856" y="1231075"/>
                    <a:pt x="3558208" y="1234388"/>
                  </a:cubicBezTo>
                  <a:cubicBezTo>
                    <a:pt x="3609560" y="1237701"/>
                    <a:pt x="3673253" y="1230500"/>
                    <a:pt x="3737113" y="1234388"/>
                  </a:cubicBezTo>
                  <a:cubicBezTo>
                    <a:pt x="3800973" y="1238276"/>
                    <a:pt x="3878423" y="1251093"/>
                    <a:pt x="3941371" y="1257719"/>
                  </a:cubicBezTo>
                  <a:cubicBezTo>
                    <a:pt x="4004319" y="1264345"/>
                    <a:pt x="4062704" y="1273064"/>
                    <a:pt x="4114800" y="1274145"/>
                  </a:cubicBezTo>
                  <a:cubicBezTo>
                    <a:pt x="4166896" y="1275226"/>
                    <a:pt x="4210878" y="1268346"/>
                    <a:pt x="4253947" y="1264205"/>
                  </a:cubicBezTo>
                </a:path>
              </a:pathLst>
            </a:custGeom>
            <a:noFill/>
            <a:ln w="28575">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7">
              <a:extLst>
                <a:ext uri="{FF2B5EF4-FFF2-40B4-BE49-F238E27FC236}">
                  <a16:creationId xmlns:a16="http://schemas.microsoft.com/office/drawing/2014/main" id="{EE145381-FB6B-924B-B605-116D71DC78A9}"/>
                </a:ext>
              </a:extLst>
            </p:cNvPr>
            <p:cNvSpPr/>
            <p:nvPr/>
          </p:nvSpPr>
          <p:spPr>
            <a:xfrm>
              <a:off x="7553739" y="1778667"/>
              <a:ext cx="3806687" cy="1452506"/>
            </a:xfrm>
            <a:custGeom>
              <a:avLst/>
              <a:gdLst>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510748 w 3806687"/>
                <a:gd name="connsiteY13" fmla="*/ 1391916 h 1452506"/>
                <a:gd name="connsiteX14" fmla="*/ 1470991 w 3806687"/>
                <a:gd name="connsiteY14" fmla="*/ 1362098 h 1452506"/>
                <a:gd name="connsiteX15" fmla="*/ 1828800 w 3806687"/>
                <a:gd name="connsiteY15" fmla="*/ 1372037 h 1452506"/>
                <a:gd name="connsiteX16" fmla="*/ 2196548 w 3806687"/>
                <a:gd name="connsiteY16" fmla="*/ 1421733 h 1452506"/>
                <a:gd name="connsiteX17" fmla="*/ 2474844 w 3806687"/>
                <a:gd name="connsiteY17" fmla="*/ 1421733 h 1452506"/>
                <a:gd name="connsiteX18" fmla="*/ 2763078 w 3806687"/>
                <a:gd name="connsiteY18" fmla="*/ 1421733 h 1452506"/>
                <a:gd name="connsiteX19" fmla="*/ 3120887 w 3806687"/>
                <a:gd name="connsiteY19" fmla="*/ 1421733 h 1452506"/>
                <a:gd name="connsiteX20" fmla="*/ 3419061 w 3806687"/>
                <a:gd name="connsiteY20" fmla="*/ 1451550 h 1452506"/>
                <a:gd name="connsiteX21" fmla="*/ 3647661 w 3806687"/>
                <a:gd name="connsiteY21" fmla="*/ 1441611 h 1452506"/>
                <a:gd name="connsiteX22" fmla="*/ 3747052 w 3806687"/>
                <a:gd name="connsiteY22" fmla="*/ 1451550 h 1452506"/>
                <a:gd name="connsiteX23" fmla="*/ 3806687 w 3806687"/>
                <a:gd name="connsiteY23"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28800 w 3806687"/>
                <a:gd name="connsiteY14" fmla="*/ 1372037 h 1452506"/>
                <a:gd name="connsiteX15" fmla="*/ 2196548 w 3806687"/>
                <a:gd name="connsiteY15" fmla="*/ 1421733 h 1452506"/>
                <a:gd name="connsiteX16" fmla="*/ 2474844 w 3806687"/>
                <a:gd name="connsiteY16" fmla="*/ 1421733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23324 w 3806687"/>
                <a:gd name="connsiteY14" fmla="*/ 1393939 h 1452506"/>
                <a:gd name="connsiteX15" fmla="*/ 2196548 w 3806687"/>
                <a:gd name="connsiteY15" fmla="*/ 1421733 h 1452506"/>
                <a:gd name="connsiteX16" fmla="*/ 2474844 w 3806687"/>
                <a:gd name="connsiteY16" fmla="*/ 1421733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66561 h 1452506"/>
                <a:gd name="connsiteX15" fmla="*/ 2196548 w 3806687"/>
                <a:gd name="connsiteY15" fmla="*/ 1421733 h 1452506"/>
                <a:gd name="connsiteX16" fmla="*/ 2474844 w 3806687"/>
                <a:gd name="connsiteY16" fmla="*/ 1421733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66561 h 1452506"/>
                <a:gd name="connsiteX15" fmla="*/ 2191073 w 3806687"/>
                <a:gd name="connsiteY15" fmla="*/ 1416258 h 1452506"/>
                <a:gd name="connsiteX16" fmla="*/ 2474844 w 3806687"/>
                <a:gd name="connsiteY16" fmla="*/ 1421733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1733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7208 h 1452506"/>
                <a:gd name="connsiteX17" fmla="*/ 2763078 w 3806687"/>
                <a:gd name="connsiteY17" fmla="*/ 1421733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7208 h 1452506"/>
                <a:gd name="connsiteX17" fmla="*/ 2763078 w 3806687"/>
                <a:gd name="connsiteY17" fmla="*/ 1438159 h 1452506"/>
                <a:gd name="connsiteX18" fmla="*/ 3120887 w 3806687"/>
                <a:gd name="connsiteY18" fmla="*/ 1421733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202635 w 3806687"/>
                <a:gd name="connsiteY12" fmla="*/ 1272646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7208 h 1452506"/>
                <a:gd name="connsiteX17" fmla="*/ 2763078 w 3806687"/>
                <a:gd name="connsiteY17" fmla="*/ 1438159 h 1452506"/>
                <a:gd name="connsiteX18" fmla="*/ 3126363 w 3806687"/>
                <a:gd name="connsiteY18" fmla="*/ 1438159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186208 w 3806687"/>
                <a:gd name="connsiteY12" fmla="*/ 1300023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7208 h 1452506"/>
                <a:gd name="connsiteX17" fmla="*/ 2763078 w 3806687"/>
                <a:gd name="connsiteY17" fmla="*/ 1438159 h 1452506"/>
                <a:gd name="connsiteX18" fmla="*/ 3126363 w 3806687"/>
                <a:gd name="connsiteY18" fmla="*/ 1438159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 name="connsiteX0" fmla="*/ 0 w 3806687"/>
                <a:gd name="connsiteY0" fmla="*/ 1431672 h 1452506"/>
                <a:gd name="connsiteX1" fmla="*/ 99391 w 3806687"/>
                <a:gd name="connsiteY1" fmla="*/ 1292524 h 1452506"/>
                <a:gd name="connsiteX2" fmla="*/ 168965 w 3806687"/>
                <a:gd name="connsiteY2" fmla="*/ 1044046 h 1452506"/>
                <a:gd name="connsiteX3" fmla="*/ 178904 w 3806687"/>
                <a:gd name="connsiteY3" fmla="*/ 666359 h 1452506"/>
                <a:gd name="connsiteX4" fmla="*/ 268357 w 3806687"/>
                <a:gd name="connsiteY4" fmla="*/ 278733 h 1452506"/>
                <a:gd name="connsiteX5" fmla="*/ 347870 w 3806687"/>
                <a:gd name="connsiteY5" fmla="*/ 79950 h 1452506"/>
                <a:gd name="connsiteX6" fmla="*/ 407504 w 3806687"/>
                <a:gd name="connsiteY6" fmla="*/ 437 h 1452506"/>
                <a:gd name="connsiteX7" fmla="*/ 496957 w 3806687"/>
                <a:gd name="connsiteY7" fmla="*/ 109768 h 1452506"/>
                <a:gd name="connsiteX8" fmla="*/ 586409 w 3806687"/>
                <a:gd name="connsiteY8" fmla="*/ 328429 h 1452506"/>
                <a:gd name="connsiteX9" fmla="*/ 675861 w 3806687"/>
                <a:gd name="connsiteY9" fmla="*/ 725994 h 1452506"/>
                <a:gd name="connsiteX10" fmla="*/ 824948 w 3806687"/>
                <a:gd name="connsiteY10" fmla="*/ 1034107 h 1452506"/>
                <a:gd name="connsiteX11" fmla="*/ 993913 w 3806687"/>
                <a:gd name="connsiteY11" fmla="*/ 1163316 h 1452506"/>
                <a:gd name="connsiteX12" fmla="*/ 1186208 w 3806687"/>
                <a:gd name="connsiteY12" fmla="*/ 1300023 h 1452506"/>
                <a:gd name="connsiteX13" fmla="*/ 1470991 w 3806687"/>
                <a:gd name="connsiteY13" fmla="*/ 1362098 h 1452506"/>
                <a:gd name="connsiteX14" fmla="*/ 1817848 w 3806687"/>
                <a:gd name="connsiteY14" fmla="*/ 1377512 h 1452506"/>
                <a:gd name="connsiteX15" fmla="*/ 2191073 w 3806687"/>
                <a:gd name="connsiteY15" fmla="*/ 1416258 h 1452506"/>
                <a:gd name="connsiteX16" fmla="*/ 2474844 w 3806687"/>
                <a:gd name="connsiteY16" fmla="*/ 1427208 h 1452506"/>
                <a:gd name="connsiteX17" fmla="*/ 2763078 w 3806687"/>
                <a:gd name="connsiteY17" fmla="*/ 1438159 h 1452506"/>
                <a:gd name="connsiteX18" fmla="*/ 3126363 w 3806687"/>
                <a:gd name="connsiteY18" fmla="*/ 1438159 h 1452506"/>
                <a:gd name="connsiteX19" fmla="*/ 3419061 w 3806687"/>
                <a:gd name="connsiteY19" fmla="*/ 1451550 h 1452506"/>
                <a:gd name="connsiteX20" fmla="*/ 3647661 w 3806687"/>
                <a:gd name="connsiteY20" fmla="*/ 1441611 h 1452506"/>
                <a:gd name="connsiteX21" fmla="*/ 3747052 w 3806687"/>
                <a:gd name="connsiteY21" fmla="*/ 1451550 h 1452506"/>
                <a:gd name="connsiteX22" fmla="*/ 3806687 w 3806687"/>
                <a:gd name="connsiteY22" fmla="*/ 1451550 h 14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6687" h="1452506">
                  <a:moveTo>
                    <a:pt x="0" y="1431672"/>
                  </a:moveTo>
                  <a:cubicBezTo>
                    <a:pt x="35615" y="1394400"/>
                    <a:pt x="71230" y="1357128"/>
                    <a:pt x="99391" y="1292524"/>
                  </a:cubicBezTo>
                  <a:cubicBezTo>
                    <a:pt x="127552" y="1227920"/>
                    <a:pt x="155713" y="1148407"/>
                    <a:pt x="168965" y="1044046"/>
                  </a:cubicBezTo>
                  <a:cubicBezTo>
                    <a:pt x="182217" y="939685"/>
                    <a:pt x="162339" y="793911"/>
                    <a:pt x="178904" y="666359"/>
                  </a:cubicBezTo>
                  <a:cubicBezTo>
                    <a:pt x="195469" y="538807"/>
                    <a:pt x="240196" y="376468"/>
                    <a:pt x="268357" y="278733"/>
                  </a:cubicBezTo>
                  <a:cubicBezTo>
                    <a:pt x="296518" y="180998"/>
                    <a:pt x="324679" y="126333"/>
                    <a:pt x="347870" y="79950"/>
                  </a:cubicBezTo>
                  <a:cubicBezTo>
                    <a:pt x="371061" y="33567"/>
                    <a:pt x="382656" y="-4533"/>
                    <a:pt x="407504" y="437"/>
                  </a:cubicBezTo>
                  <a:cubicBezTo>
                    <a:pt x="432352" y="5407"/>
                    <a:pt x="467140" y="55103"/>
                    <a:pt x="496957" y="109768"/>
                  </a:cubicBezTo>
                  <a:cubicBezTo>
                    <a:pt x="526775" y="164433"/>
                    <a:pt x="556592" y="225725"/>
                    <a:pt x="586409" y="328429"/>
                  </a:cubicBezTo>
                  <a:cubicBezTo>
                    <a:pt x="616226" y="431133"/>
                    <a:pt x="636105" y="608381"/>
                    <a:pt x="675861" y="725994"/>
                  </a:cubicBezTo>
                  <a:cubicBezTo>
                    <a:pt x="715617" y="843607"/>
                    <a:pt x="771939" y="961220"/>
                    <a:pt x="824948" y="1034107"/>
                  </a:cubicBezTo>
                  <a:cubicBezTo>
                    <a:pt x="877957" y="1106994"/>
                    <a:pt x="933703" y="1118997"/>
                    <a:pt x="993913" y="1163316"/>
                  </a:cubicBezTo>
                  <a:cubicBezTo>
                    <a:pt x="1054123" y="1207635"/>
                    <a:pt x="1123121" y="1239516"/>
                    <a:pt x="1186208" y="1300023"/>
                  </a:cubicBezTo>
                  <a:cubicBezTo>
                    <a:pt x="1249295" y="1360530"/>
                    <a:pt x="1365718" y="1349183"/>
                    <a:pt x="1470991" y="1362098"/>
                  </a:cubicBezTo>
                  <a:cubicBezTo>
                    <a:pt x="1576264" y="1375013"/>
                    <a:pt x="1697834" y="1368485"/>
                    <a:pt x="1817848" y="1377512"/>
                  </a:cubicBezTo>
                  <a:cubicBezTo>
                    <a:pt x="1937862" y="1386539"/>
                    <a:pt x="2081574" y="1407975"/>
                    <a:pt x="2191073" y="1416258"/>
                  </a:cubicBezTo>
                  <a:cubicBezTo>
                    <a:pt x="2300572" y="1424541"/>
                    <a:pt x="2379510" y="1423558"/>
                    <a:pt x="2474844" y="1427208"/>
                  </a:cubicBezTo>
                  <a:cubicBezTo>
                    <a:pt x="2570922" y="1430858"/>
                    <a:pt x="2654492" y="1436334"/>
                    <a:pt x="2763078" y="1438159"/>
                  </a:cubicBezTo>
                  <a:cubicBezTo>
                    <a:pt x="2871664" y="1439984"/>
                    <a:pt x="3017033" y="1435927"/>
                    <a:pt x="3126363" y="1438159"/>
                  </a:cubicBezTo>
                  <a:cubicBezTo>
                    <a:pt x="3235693" y="1440391"/>
                    <a:pt x="3332178" y="1450975"/>
                    <a:pt x="3419061" y="1451550"/>
                  </a:cubicBezTo>
                  <a:cubicBezTo>
                    <a:pt x="3505944" y="1452125"/>
                    <a:pt x="3592996" y="1441611"/>
                    <a:pt x="3647661" y="1441611"/>
                  </a:cubicBezTo>
                  <a:cubicBezTo>
                    <a:pt x="3702326" y="1441611"/>
                    <a:pt x="3747052" y="1451550"/>
                    <a:pt x="3747052" y="1451550"/>
                  </a:cubicBezTo>
                  <a:cubicBezTo>
                    <a:pt x="3773556" y="1453207"/>
                    <a:pt x="3790121" y="1452378"/>
                    <a:pt x="3806687" y="1451550"/>
                  </a:cubicBezTo>
                </a:path>
              </a:pathLst>
            </a:custGeom>
            <a:ln w="28575">
              <a:solidFill>
                <a:srgbClr val="00B0F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 name="Rectangle 8">
              <a:extLst>
                <a:ext uri="{FF2B5EF4-FFF2-40B4-BE49-F238E27FC236}">
                  <a16:creationId xmlns:a16="http://schemas.microsoft.com/office/drawing/2014/main" id="{78C4095D-C194-DE46-A694-B79178A08CE3}"/>
                </a:ext>
              </a:extLst>
            </p:cNvPr>
            <p:cNvSpPr/>
            <p:nvPr/>
          </p:nvSpPr>
          <p:spPr>
            <a:xfrm>
              <a:off x="10132219" y="1778667"/>
              <a:ext cx="152400" cy="1263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1406C2A-A907-A04D-B7C6-079CB92D2A22}"/>
                </a:ext>
              </a:extLst>
            </p:cNvPr>
            <p:cNvSpPr/>
            <p:nvPr/>
          </p:nvSpPr>
          <p:spPr>
            <a:xfrm>
              <a:off x="10132219" y="1966012"/>
              <a:ext cx="152400" cy="12633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08D2D0A-9398-EA4A-AEDB-F7917A7622AA}"/>
                </a:ext>
              </a:extLst>
            </p:cNvPr>
            <p:cNvSpPr/>
            <p:nvPr/>
          </p:nvSpPr>
          <p:spPr>
            <a:xfrm>
              <a:off x="10132219" y="4232301"/>
              <a:ext cx="152400" cy="1263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C35837-F6FF-5246-8DAB-D0D95C799296}"/>
                </a:ext>
              </a:extLst>
            </p:cNvPr>
            <p:cNvSpPr/>
            <p:nvPr/>
          </p:nvSpPr>
          <p:spPr>
            <a:xfrm>
              <a:off x="10132219" y="4419646"/>
              <a:ext cx="152400" cy="12633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E96E8A9-72F2-4D4D-800C-CBED7CE448C2}"/>
                </a:ext>
              </a:extLst>
            </p:cNvPr>
            <p:cNvSpPr/>
            <p:nvPr/>
          </p:nvSpPr>
          <p:spPr>
            <a:xfrm>
              <a:off x="7326151" y="4467966"/>
              <a:ext cx="4248948" cy="1270543"/>
            </a:xfrm>
            <a:custGeom>
              <a:avLst/>
              <a:gdLst>
                <a:gd name="connsiteX0" fmla="*/ 0 w 4248948"/>
                <a:gd name="connsiteY0" fmla="*/ 1253878 h 1270543"/>
                <a:gd name="connsiteX1" fmla="*/ 38328 w 4248948"/>
                <a:gd name="connsiteY1" fmla="*/ 1270305 h 1270543"/>
                <a:gd name="connsiteX2" fmla="*/ 65705 w 4248948"/>
                <a:gd name="connsiteY2" fmla="*/ 1264829 h 1270543"/>
                <a:gd name="connsiteX3" fmla="*/ 180690 w 4248948"/>
                <a:gd name="connsiteY3" fmla="*/ 1259354 h 1270543"/>
                <a:gd name="connsiteX4" fmla="*/ 355904 w 4248948"/>
                <a:gd name="connsiteY4" fmla="*/ 1253878 h 1270543"/>
                <a:gd name="connsiteX5" fmla="*/ 613250 w 4248948"/>
                <a:gd name="connsiteY5" fmla="*/ 1264829 h 1270543"/>
                <a:gd name="connsiteX6" fmla="*/ 865121 w 4248948"/>
                <a:gd name="connsiteY6" fmla="*/ 1253878 h 1270543"/>
                <a:gd name="connsiteX7" fmla="*/ 952728 w 4248948"/>
                <a:gd name="connsiteY7" fmla="*/ 1248403 h 1270543"/>
                <a:gd name="connsiteX8" fmla="*/ 996532 w 4248948"/>
                <a:gd name="connsiteY8" fmla="*/ 1242927 h 1270543"/>
                <a:gd name="connsiteX9" fmla="*/ 1078663 w 4248948"/>
                <a:gd name="connsiteY9" fmla="*/ 1237452 h 1270543"/>
                <a:gd name="connsiteX10" fmla="*/ 1160795 w 4248948"/>
                <a:gd name="connsiteY10" fmla="*/ 1226501 h 1270543"/>
                <a:gd name="connsiteX11" fmla="*/ 1242927 w 4248948"/>
                <a:gd name="connsiteY11" fmla="*/ 1221026 h 1270543"/>
                <a:gd name="connsiteX12" fmla="*/ 1303157 w 4248948"/>
                <a:gd name="connsiteY12" fmla="*/ 1215550 h 1270543"/>
                <a:gd name="connsiteX13" fmla="*/ 1341485 w 4248948"/>
                <a:gd name="connsiteY13" fmla="*/ 1204599 h 1270543"/>
                <a:gd name="connsiteX14" fmla="*/ 1357911 w 4248948"/>
                <a:gd name="connsiteY14" fmla="*/ 1193648 h 1270543"/>
                <a:gd name="connsiteX15" fmla="*/ 1423617 w 4248948"/>
                <a:gd name="connsiteY15" fmla="*/ 1188173 h 1270543"/>
                <a:gd name="connsiteX16" fmla="*/ 1461945 w 4248948"/>
                <a:gd name="connsiteY16" fmla="*/ 1171747 h 1270543"/>
                <a:gd name="connsiteX17" fmla="*/ 1483847 w 4248948"/>
                <a:gd name="connsiteY17" fmla="*/ 1166271 h 1270543"/>
                <a:gd name="connsiteX18" fmla="*/ 1500273 w 4248948"/>
                <a:gd name="connsiteY18" fmla="*/ 1160796 h 1270543"/>
                <a:gd name="connsiteX19" fmla="*/ 1511224 w 4248948"/>
                <a:gd name="connsiteY19" fmla="*/ 1138894 h 1270543"/>
                <a:gd name="connsiteX20" fmla="*/ 1544077 w 4248948"/>
                <a:gd name="connsiteY20" fmla="*/ 1106041 h 1270543"/>
                <a:gd name="connsiteX21" fmla="*/ 1576929 w 4248948"/>
                <a:gd name="connsiteY21" fmla="*/ 1078664 h 1270543"/>
                <a:gd name="connsiteX22" fmla="*/ 1593356 w 4248948"/>
                <a:gd name="connsiteY22" fmla="*/ 1056762 h 1270543"/>
                <a:gd name="connsiteX23" fmla="*/ 1604306 w 4248948"/>
                <a:gd name="connsiteY23" fmla="*/ 1040336 h 1270543"/>
                <a:gd name="connsiteX24" fmla="*/ 1637159 w 4248948"/>
                <a:gd name="connsiteY24" fmla="*/ 1012959 h 1270543"/>
                <a:gd name="connsiteX25" fmla="*/ 1648110 w 4248948"/>
                <a:gd name="connsiteY25" fmla="*/ 996532 h 1270543"/>
                <a:gd name="connsiteX26" fmla="*/ 1691914 w 4248948"/>
                <a:gd name="connsiteY26" fmla="*/ 947253 h 1270543"/>
                <a:gd name="connsiteX27" fmla="*/ 1708340 w 4248948"/>
                <a:gd name="connsiteY27" fmla="*/ 908925 h 1270543"/>
                <a:gd name="connsiteX28" fmla="*/ 1730242 w 4248948"/>
                <a:gd name="connsiteY28" fmla="*/ 876072 h 1270543"/>
                <a:gd name="connsiteX29" fmla="*/ 1746668 w 4248948"/>
                <a:gd name="connsiteY29" fmla="*/ 859646 h 1270543"/>
                <a:gd name="connsiteX30" fmla="*/ 1757619 w 4248948"/>
                <a:gd name="connsiteY30" fmla="*/ 843220 h 1270543"/>
                <a:gd name="connsiteX31" fmla="*/ 1790472 w 4248948"/>
                <a:gd name="connsiteY31" fmla="*/ 815842 h 1270543"/>
                <a:gd name="connsiteX32" fmla="*/ 1806898 w 4248948"/>
                <a:gd name="connsiteY32" fmla="*/ 793941 h 1270543"/>
                <a:gd name="connsiteX33" fmla="*/ 1817849 w 4248948"/>
                <a:gd name="connsiteY33" fmla="*/ 777514 h 1270543"/>
                <a:gd name="connsiteX34" fmla="*/ 1850702 w 4248948"/>
                <a:gd name="connsiteY34" fmla="*/ 744662 h 1270543"/>
                <a:gd name="connsiteX35" fmla="*/ 1872603 w 4248948"/>
                <a:gd name="connsiteY35" fmla="*/ 711809 h 1270543"/>
                <a:gd name="connsiteX36" fmla="*/ 1878079 w 4248948"/>
                <a:gd name="connsiteY36" fmla="*/ 695383 h 1270543"/>
                <a:gd name="connsiteX37" fmla="*/ 1899981 w 4248948"/>
                <a:gd name="connsiteY37" fmla="*/ 657054 h 1270543"/>
                <a:gd name="connsiteX38" fmla="*/ 1916407 w 4248948"/>
                <a:gd name="connsiteY38" fmla="*/ 596824 h 1270543"/>
                <a:gd name="connsiteX39" fmla="*/ 1927358 w 4248948"/>
                <a:gd name="connsiteY39" fmla="*/ 574923 h 1270543"/>
                <a:gd name="connsiteX40" fmla="*/ 1943784 w 4248948"/>
                <a:gd name="connsiteY40" fmla="*/ 520168 h 1270543"/>
                <a:gd name="connsiteX41" fmla="*/ 1949260 w 4248948"/>
                <a:gd name="connsiteY41" fmla="*/ 503742 h 1270543"/>
                <a:gd name="connsiteX42" fmla="*/ 1954735 w 4248948"/>
                <a:gd name="connsiteY42" fmla="*/ 487315 h 1270543"/>
                <a:gd name="connsiteX43" fmla="*/ 1976637 w 4248948"/>
                <a:gd name="connsiteY43" fmla="*/ 443512 h 1270543"/>
                <a:gd name="connsiteX44" fmla="*/ 1982112 w 4248948"/>
                <a:gd name="connsiteY44" fmla="*/ 416135 h 1270543"/>
                <a:gd name="connsiteX45" fmla="*/ 1998539 w 4248948"/>
                <a:gd name="connsiteY45" fmla="*/ 366856 h 1270543"/>
                <a:gd name="connsiteX46" fmla="*/ 2004014 w 4248948"/>
                <a:gd name="connsiteY46" fmla="*/ 350429 h 1270543"/>
                <a:gd name="connsiteX47" fmla="*/ 2014965 w 4248948"/>
                <a:gd name="connsiteY47" fmla="*/ 306626 h 1270543"/>
                <a:gd name="connsiteX48" fmla="*/ 2025916 w 4248948"/>
                <a:gd name="connsiteY48" fmla="*/ 273773 h 1270543"/>
                <a:gd name="connsiteX49" fmla="*/ 2036867 w 4248948"/>
                <a:gd name="connsiteY49" fmla="*/ 186166 h 1270543"/>
                <a:gd name="connsiteX50" fmla="*/ 2042342 w 4248948"/>
                <a:gd name="connsiteY50" fmla="*/ 169739 h 1270543"/>
                <a:gd name="connsiteX51" fmla="*/ 2064244 w 4248948"/>
                <a:gd name="connsiteY51" fmla="*/ 109509 h 1270543"/>
                <a:gd name="connsiteX52" fmla="*/ 2080671 w 4248948"/>
                <a:gd name="connsiteY52" fmla="*/ 54755 h 1270543"/>
                <a:gd name="connsiteX53" fmla="*/ 2097097 w 4248948"/>
                <a:gd name="connsiteY53" fmla="*/ 21902 h 1270543"/>
                <a:gd name="connsiteX54" fmla="*/ 2129950 w 4248948"/>
                <a:gd name="connsiteY54" fmla="*/ 10951 h 1270543"/>
                <a:gd name="connsiteX55" fmla="*/ 2184704 w 4248948"/>
                <a:gd name="connsiteY55" fmla="*/ 0 h 1270543"/>
                <a:gd name="connsiteX56" fmla="*/ 2195655 w 4248948"/>
                <a:gd name="connsiteY56" fmla="*/ 16427 h 1270543"/>
                <a:gd name="connsiteX57" fmla="*/ 2201130 w 4248948"/>
                <a:gd name="connsiteY57" fmla="*/ 38329 h 1270543"/>
                <a:gd name="connsiteX58" fmla="*/ 2212081 w 4248948"/>
                <a:gd name="connsiteY58" fmla="*/ 76657 h 1270543"/>
                <a:gd name="connsiteX59" fmla="*/ 2212081 w 4248948"/>
                <a:gd name="connsiteY59" fmla="*/ 213543 h 1270543"/>
                <a:gd name="connsiteX60" fmla="*/ 2217557 w 4248948"/>
                <a:gd name="connsiteY60" fmla="*/ 235445 h 1270543"/>
                <a:gd name="connsiteX61" fmla="*/ 2228508 w 4248948"/>
                <a:gd name="connsiteY61" fmla="*/ 251871 h 1270543"/>
                <a:gd name="connsiteX62" fmla="*/ 2255885 w 4248948"/>
                <a:gd name="connsiteY62" fmla="*/ 301150 h 1270543"/>
                <a:gd name="connsiteX63" fmla="*/ 2272311 w 4248948"/>
                <a:gd name="connsiteY63" fmla="*/ 344954 h 1270543"/>
                <a:gd name="connsiteX64" fmla="*/ 2283262 w 4248948"/>
                <a:gd name="connsiteY64" fmla="*/ 366856 h 1270543"/>
                <a:gd name="connsiteX65" fmla="*/ 2288738 w 4248948"/>
                <a:gd name="connsiteY65" fmla="*/ 416135 h 1270543"/>
                <a:gd name="connsiteX66" fmla="*/ 2310639 w 4248948"/>
                <a:gd name="connsiteY66" fmla="*/ 476365 h 1270543"/>
                <a:gd name="connsiteX67" fmla="*/ 2316115 w 4248948"/>
                <a:gd name="connsiteY67" fmla="*/ 503742 h 1270543"/>
                <a:gd name="connsiteX68" fmla="*/ 2321590 w 4248948"/>
                <a:gd name="connsiteY68" fmla="*/ 542070 h 1270543"/>
                <a:gd name="connsiteX69" fmla="*/ 2327066 w 4248948"/>
                <a:gd name="connsiteY69" fmla="*/ 585874 h 1270543"/>
                <a:gd name="connsiteX70" fmla="*/ 2343492 w 4248948"/>
                <a:gd name="connsiteY70" fmla="*/ 624202 h 1270543"/>
                <a:gd name="connsiteX71" fmla="*/ 2348968 w 4248948"/>
                <a:gd name="connsiteY71" fmla="*/ 640628 h 1270543"/>
                <a:gd name="connsiteX72" fmla="*/ 2359918 w 4248948"/>
                <a:gd name="connsiteY72" fmla="*/ 662530 h 1270543"/>
                <a:gd name="connsiteX73" fmla="*/ 2370869 w 4248948"/>
                <a:gd name="connsiteY73" fmla="*/ 700858 h 1270543"/>
                <a:gd name="connsiteX74" fmla="*/ 2381820 w 4248948"/>
                <a:gd name="connsiteY74" fmla="*/ 717284 h 1270543"/>
                <a:gd name="connsiteX75" fmla="*/ 2414673 w 4248948"/>
                <a:gd name="connsiteY75" fmla="*/ 777514 h 1270543"/>
                <a:gd name="connsiteX76" fmla="*/ 2431099 w 4248948"/>
                <a:gd name="connsiteY76" fmla="*/ 788465 h 1270543"/>
                <a:gd name="connsiteX77" fmla="*/ 2442050 w 4248948"/>
                <a:gd name="connsiteY77" fmla="*/ 804891 h 1270543"/>
                <a:gd name="connsiteX78" fmla="*/ 2447526 w 4248948"/>
                <a:gd name="connsiteY78" fmla="*/ 821318 h 1270543"/>
                <a:gd name="connsiteX79" fmla="*/ 2480378 w 4248948"/>
                <a:gd name="connsiteY79" fmla="*/ 859646 h 1270543"/>
                <a:gd name="connsiteX80" fmla="*/ 2682970 w 4248948"/>
                <a:gd name="connsiteY80" fmla="*/ 980106 h 1270543"/>
                <a:gd name="connsiteX81" fmla="*/ 2699396 w 4248948"/>
                <a:gd name="connsiteY81" fmla="*/ 996532 h 1270543"/>
                <a:gd name="connsiteX82" fmla="*/ 2721298 w 4248948"/>
                <a:gd name="connsiteY82" fmla="*/ 1029385 h 1270543"/>
                <a:gd name="connsiteX83" fmla="*/ 2770577 w 4248948"/>
                <a:gd name="connsiteY83" fmla="*/ 1067713 h 1270543"/>
                <a:gd name="connsiteX84" fmla="*/ 2787003 w 4248948"/>
                <a:gd name="connsiteY84" fmla="*/ 1073188 h 1270543"/>
                <a:gd name="connsiteX85" fmla="*/ 2803430 w 4248948"/>
                <a:gd name="connsiteY85" fmla="*/ 1089615 h 1270543"/>
                <a:gd name="connsiteX86" fmla="*/ 2841758 w 4248948"/>
                <a:gd name="connsiteY86" fmla="*/ 1106041 h 1270543"/>
                <a:gd name="connsiteX87" fmla="*/ 2885562 w 4248948"/>
                <a:gd name="connsiteY87" fmla="*/ 1127943 h 1270543"/>
                <a:gd name="connsiteX88" fmla="*/ 2901988 w 4248948"/>
                <a:gd name="connsiteY88" fmla="*/ 1138894 h 1270543"/>
                <a:gd name="connsiteX89" fmla="*/ 2945792 w 4248948"/>
                <a:gd name="connsiteY89" fmla="*/ 1160796 h 1270543"/>
                <a:gd name="connsiteX90" fmla="*/ 2978644 w 4248948"/>
                <a:gd name="connsiteY90" fmla="*/ 1171747 h 1270543"/>
                <a:gd name="connsiteX91" fmla="*/ 3011497 w 4248948"/>
                <a:gd name="connsiteY91" fmla="*/ 1160796 h 1270543"/>
                <a:gd name="connsiteX92" fmla="*/ 3027923 w 4248948"/>
                <a:gd name="connsiteY92" fmla="*/ 1171747 h 1270543"/>
                <a:gd name="connsiteX93" fmla="*/ 3060776 w 4248948"/>
                <a:gd name="connsiteY93" fmla="*/ 1182697 h 1270543"/>
                <a:gd name="connsiteX94" fmla="*/ 3077202 w 4248948"/>
                <a:gd name="connsiteY94" fmla="*/ 1188173 h 1270543"/>
                <a:gd name="connsiteX95" fmla="*/ 3110055 w 4248948"/>
                <a:gd name="connsiteY95" fmla="*/ 1199124 h 1270543"/>
                <a:gd name="connsiteX96" fmla="*/ 3126481 w 4248948"/>
                <a:gd name="connsiteY96" fmla="*/ 1204599 h 1270543"/>
                <a:gd name="connsiteX97" fmla="*/ 3159334 w 4248948"/>
                <a:gd name="connsiteY97" fmla="*/ 1210075 h 1270543"/>
                <a:gd name="connsiteX98" fmla="*/ 3175760 w 4248948"/>
                <a:gd name="connsiteY98" fmla="*/ 1215550 h 1270543"/>
                <a:gd name="connsiteX99" fmla="*/ 3197662 w 4248948"/>
                <a:gd name="connsiteY99" fmla="*/ 1221026 h 1270543"/>
                <a:gd name="connsiteX100" fmla="*/ 3214089 w 4248948"/>
                <a:gd name="connsiteY100" fmla="*/ 1226501 h 1270543"/>
                <a:gd name="connsiteX101" fmla="*/ 3274318 w 4248948"/>
                <a:gd name="connsiteY101" fmla="*/ 1231977 h 1270543"/>
                <a:gd name="connsiteX102" fmla="*/ 3329073 w 4248948"/>
                <a:gd name="connsiteY102" fmla="*/ 1242927 h 1270543"/>
                <a:gd name="connsiteX103" fmla="*/ 3345499 w 4248948"/>
                <a:gd name="connsiteY103" fmla="*/ 1248403 h 1270543"/>
                <a:gd name="connsiteX104" fmla="*/ 3383827 w 4248948"/>
                <a:gd name="connsiteY104" fmla="*/ 1242927 h 1270543"/>
                <a:gd name="connsiteX105" fmla="*/ 3400254 w 4248948"/>
                <a:gd name="connsiteY105" fmla="*/ 1237452 h 1270543"/>
                <a:gd name="connsiteX106" fmla="*/ 3460484 w 4248948"/>
                <a:gd name="connsiteY106" fmla="*/ 1242927 h 1270543"/>
                <a:gd name="connsiteX107" fmla="*/ 3487861 w 4248948"/>
                <a:gd name="connsiteY107" fmla="*/ 1248403 h 1270543"/>
                <a:gd name="connsiteX108" fmla="*/ 3646649 w 4248948"/>
                <a:gd name="connsiteY108" fmla="*/ 1264829 h 1270543"/>
                <a:gd name="connsiteX109" fmla="*/ 3843765 w 4248948"/>
                <a:gd name="connsiteY109" fmla="*/ 1264829 h 1270543"/>
                <a:gd name="connsiteX110" fmla="*/ 4084685 w 4248948"/>
                <a:gd name="connsiteY110" fmla="*/ 1259354 h 1270543"/>
                <a:gd name="connsiteX111" fmla="*/ 4106587 w 4248948"/>
                <a:gd name="connsiteY111" fmla="*/ 1253878 h 1270543"/>
                <a:gd name="connsiteX112" fmla="*/ 4210620 w 4248948"/>
                <a:gd name="connsiteY112" fmla="*/ 1264829 h 1270543"/>
                <a:gd name="connsiteX113" fmla="*/ 4248948 w 4248948"/>
                <a:gd name="connsiteY113" fmla="*/ 1264829 h 127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248948" h="1270543">
                  <a:moveTo>
                    <a:pt x="0" y="1253878"/>
                  </a:moveTo>
                  <a:cubicBezTo>
                    <a:pt x="12776" y="1259354"/>
                    <a:pt x="24617" y="1268020"/>
                    <a:pt x="38328" y="1270305"/>
                  </a:cubicBezTo>
                  <a:cubicBezTo>
                    <a:pt x="47508" y="1271835"/>
                    <a:pt x="56426" y="1265543"/>
                    <a:pt x="65705" y="1264829"/>
                  </a:cubicBezTo>
                  <a:cubicBezTo>
                    <a:pt x="103964" y="1261886"/>
                    <a:pt x="142346" y="1260801"/>
                    <a:pt x="180690" y="1259354"/>
                  </a:cubicBezTo>
                  <a:lnTo>
                    <a:pt x="355904" y="1253878"/>
                  </a:lnTo>
                  <a:cubicBezTo>
                    <a:pt x="441686" y="1257528"/>
                    <a:pt x="527643" y="1271414"/>
                    <a:pt x="613250" y="1264829"/>
                  </a:cubicBezTo>
                  <a:cubicBezTo>
                    <a:pt x="744511" y="1254733"/>
                    <a:pt x="660645" y="1260075"/>
                    <a:pt x="865121" y="1253878"/>
                  </a:cubicBezTo>
                  <a:cubicBezTo>
                    <a:pt x="894323" y="1252053"/>
                    <a:pt x="923570" y="1250833"/>
                    <a:pt x="952728" y="1248403"/>
                  </a:cubicBezTo>
                  <a:cubicBezTo>
                    <a:pt x="967392" y="1247181"/>
                    <a:pt x="981872" y="1244202"/>
                    <a:pt x="996532" y="1242927"/>
                  </a:cubicBezTo>
                  <a:cubicBezTo>
                    <a:pt x="1023867" y="1240550"/>
                    <a:pt x="1051286" y="1239277"/>
                    <a:pt x="1078663" y="1237452"/>
                  </a:cubicBezTo>
                  <a:cubicBezTo>
                    <a:pt x="1097747" y="1234726"/>
                    <a:pt x="1142736" y="1228071"/>
                    <a:pt x="1160795" y="1226501"/>
                  </a:cubicBezTo>
                  <a:cubicBezTo>
                    <a:pt x="1188130" y="1224124"/>
                    <a:pt x="1215570" y="1223130"/>
                    <a:pt x="1242927" y="1221026"/>
                  </a:cubicBezTo>
                  <a:cubicBezTo>
                    <a:pt x="1263027" y="1219480"/>
                    <a:pt x="1283080" y="1217375"/>
                    <a:pt x="1303157" y="1215550"/>
                  </a:cubicBezTo>
                  <a:cubicBezTo>
                    <a:pt x="1310180" y="1213794"/>
                    <a:pt x="1333626" y="1208529"/>
                    <a:pt x="1341485" y="1204599"/>
                  </a:cubicBezTo>
                  <a:cubicBezTo>
                    <a:pt x="1347371" y="1201656"/>
                    <a:pt x="1351458" y="1194939"/>
                    <a:pt x="1357911" y="1193648"/>
                  </a:cubicBezTo>
                  <a:cubicBezTo>
                    <a:pt x="1379462" y="1189338"/>
                    <a:pt x="1401715" y="1189998"/>
                    <a:pt x="1423617" y="1188173"/>
                  </a:cubicBezTo>
                  <a:cubicBezTo>
                    <a:pt x="1486496" y="1172451"/>
                    <a:pt x="1409004" y="1194435"/>
                    <a:pt x="1461945" y="1171747"/>
                  </a:cubicBezTo>
                  <a:cubicBezTo>
                    <a:pt x="1468862" y="1168783"/>
                    <a:pt x="1476611" y="1168338"/>
                    <a:pt x="1483847" y="1166271"/>
                  </a:cubicBezTo>
                  <a:cubicBezTo>
                    <a:pt x="1489396" y="1164685"/>
                    <a:pt x="1494798" y="1162621"/>
                    <a:pt x="1500273" y="1160796"/>
                  </a:cubicBezTo>
                  <a:cubicBezTo>
                    <a:pt x="1503923" y="1153495"/>
                    <a:pt x="1506125" y="1145268"/>
                    <a:pt x="1511224" y="1138894"/>
                  </a:cubicBezTo>
                  <a:cubicBezTo>
                    <a:pt x="1520899" y="1126801"/>
                    <a:pt x="1531191" y="1114632"/>
                    <a:pt x="1544077" y="1106041"/>
                  </a:cubicBezTo>
                  <a:cubicBezTo>
                    <a:pt x="1560975" y="1094776"/>
                    <a:pt x="1562876" y="1095059"/>
                    <a:pt x="1576929" y="1078664"/>
                  </a:cubicBezTo>
                  <a:cubicBezTo>
                    <a:pt x="1582868" y="1071735"/>
                    <a:pt x="1588052" y="1064188"/>
                    <a:pt x="1593356" y="1056762"/>
                  </a:cubicBezTo>
                  <a:cubicBezTo>
                    <a:pt x="1597181" y="1051407"/>
                    <a:pt x="1600093" y="1045391"/>
                    <a:pt x="1604306" y="1040336"/>
                  </a:cubicBezTo>
                  <a:cubicBezTo>
                    <a:pt x="1617481" y="1024526"/>
                    <a:pt x="1621007" y="1023726"/>
                    <a:pt x="1637159" y="1012959"/>
                  </a:cubicBezTo>
                  <a:cubicBezTo>
                    <a:pt x="1640809" y="1007483"/>
                    <a:pt x="1643738" y="1001451"/>
                    <a:pt x="1648110" y="996532"/>
                  </a:cubicBezTo>
                  <a:cubicBezTo>
                    <a:pt x="1698119" y="940273"/>
                    <a:pt x="1667060" y="984535"/>
                    <a:pt x="1691914" y="947253"/>
                  </a:cubicBezTo>
                  <a:cubicBezTo>
                    <a:pt x="1697578" y="930259"/>
                    <a:pt x="1698190" y="925841"/>
                    <a:pt x="1708340" y="908925"/>
                  </a:cubicBezTo>
                  <a:cubicBezTo>
                    <a:pt x="1715112" y="897639"/>
                    <a:pt x="1720935" y="885379"/>
                    <a:pt x="1730242" y="876072"/>
                  </a:cubicBezTo>
                  <a:cubicBezTo>
                    <a:pt x="1735717" y="870597"/>
                    <a:pt x="1741711" y="865595"/>
                    <a:pt x="1746668" y="859646"/>
                  </a:cubicBezTo>
                  <a:cubicBezTo>
                    <a:pt x="1750881" y="854591"/>
                    <a:pt x="1753406" y="848275"/>
                    <a:pt x="1757619" y="843220"/>
                  </a:cubicBezTo>
                  <a:cubicBezTo>
                    <a:pt x="1770796" y="827408"/>
                    <a:pt x="1774318" y="826611"/>
                    <a:pt x="1790472" y="815842"/>
                  </a:cubicBezTo>
                  <a:cubicBezTo>
                    <a:pt x="1795947" y="808542"/>
                    <a:pt x="1801594" y="801367"/>
                    <a:pt x="1806898" y="793941"/>
                  </a:cubicBezTo>
                  <a:cubicBezTo>
                    <a:pt x="1810723" y="788586"/>
                    <a:pt x="1813477" y="782433"/>
                    <a:pt x="1817849" y="777514"/>
                  </a:cubicBezTo>
                  <a:cubicBezTo>
                    <a:pt x="1828138" y="765939"/>
                    <a:pt x="1842112" y="757548"/>
                    <a:pt x="1850702" y="744662"/>
                  </a:cubicBezTo>
                  <a:cubicBezTo>
                    <a:pt x="1858002" y="733711"/>
                    <a:pt x="1868441" y="724295"/>
                    <a:pt x="1872603" y="711809"/>
                  </a:cubicBezTo>
                  <a:cubicBezTo>
                    <a:pt x="1874428" y="706334"/>
                    <a:pt x="1875805" y="700688"/>
                    <a:pt x="1878079" y="695383"/>
                  </a:cubicBezTo>
                  <a:cubicBezTo>
                    <a:pt x="1886416" y="675931"/>
                    <a:pt x="1888983" y="673552"/>
                    <a:pt x="1899981" y="657054"/>
                  </a:cubicBezTo>
                  <a:cubicBezTo>
                    <a:pt x="1901652" y="650372"/>
                    <a:pt x="1910269" y="611146"/>
                    <a:pt x="1916407" y="596824"/>
                  </a:cubicBezTo>
                  <a:cubicBezTo>
                    <a:pt x="1919622" y="589322"/>
                    <a:pt x="1923708" y="582223"/>
                    <a:pt x="1927358" y="574923"/>
                  </a:cubicBezTo>
                  <a:cubicBezTo>
                    <a:pt x="1935631" y="541826"/>
                    <a:pt x="1930455" y="560154"/>
                    <a:pt x="1943784" y="520168"/>
                  </a:cubicBezTo>
                  <a:lnTo>
                    <a:pt x="1949260" y="503742"/>
                  </a:lnTo>
                  <a:cubicBezTo>
                    <a:pt x="1951085" y="498266"/>
                    <a:pt x="1952154" y="492477"/>
                    <a:pt x="1954735" y="487315"/>
                  </a:cubicBezTo>
                  <a:lnTo>
                    <a:pt x="1976637" y="443512"/>
                  </a:lnTo>
                  <a:cubicBezTo>
                    <a:pt x="1978462" y="434386"/>
                    <a:pt x="1979663" y="425113"/>
                    <a:pt x="1982112" y="416135"/>
                  </a:cubicBezTo>
                  <a:cubicBezTo>
                    <a:pt x="1982122" y="416098"/>
                    <a:pt x="1995795" y="375087"/>
                    <a:pt x="1998539" y="366856"/>
                  </a:cubicBezTo>
                  <a:cubicBezTo>
                    <a:pt x="2000364" y="361380"/>
                    <a:pt x="2002614" y="356028"/>
                    <a:pt x="2004014" y="350429"/>
                  </a:cubicBezTo>
                  <a:cubicBezTo>
                    <a:pt x="2007664" y="335828"/>
                    <a:pt x="2010206" y="320904"/>
                    <a:pt x="2014965" y="306626"/>
                  </a:cubicBezTo>
                  <a:lnTo>
                    <a:pt x="2025916" y="273773"/>
                  </a:lnTo>
                  <a:cubicBezTo>
                    <a:pt x="2027813" y="256700"/>
                    <a:pt x="2032962" y="205691"/>
                    <a:pt x="2036867" y="186166"/>
                  </a:cubicBezTo>
                  <a:cubicBezTo>
                    <a:pt x="2037999" y="180506"/>
                    <a:pt x="2040823" y="175307"/>
                    <a:pt x="2042342" y="169739"/>
                  </a:cubicBezTo>
                  <a:cubicBezTo>
                    <a:pt x="2056818" y="116658"/>
                    <a:pt x="2044101" y="139724"/>
                    <a:pt x="2064244" y="109509"/>
                  </a:cubicBezTo>
                  <a:cubicBezTo>
                    <a:pt x="2072521" y="76407"/>
                    <a:pt x="2067340" y="94750"/>
                    <a:pt x="2080671" y="54755"/>
                  </a:cubicBezTo>
                  <a:cubicBezTo>
                    <a:pt x="2083654" y="45804"/>
                    <a:pt x="2088158" y="27489"/>
                    <a:pt x="2097097" y="21902"/>
                  </a:cubicBezTo>
                  <a:cubicBezTo>
                    <a:pt x="2106886" y="15784"/>
                    <a:pt x="2118631" y="13215"/>
                    <a:pt x="2129950" y="10951"/>
                  </a:cubicBezTo>
                  <a:lnTo>
                    <a:pt x="2184704" y="0"/>
                  </a:lnTo>
                  <a:cubicBezTo>
                    <a:pt x="2188354" y="5476"/>
                    <a:pt x="2193063" y="10378"/>
                    <a:pt x="2195655" y="16427"/>
                  </a:cubicBezTo>
                  <a:cubicBezTo>
                    <a:pt x="2198619" y="23344"/>
                    <a:pt x="2199063" y="31093"/>
                    <a:pt x="2201130" y="38329"/>
                  </a:cubicBezTo>
                  <a:cubicBezTo>
                    <a:pt x="2216841" y="93315"/>
                    <a:pt x="2194965" y="8187"/>
                    <a:pt x="2212081" y="76657"/>
                  </a:cubicBezTo>
                  <a:cubicBezTo>
                    <a:pt x="2206458" y="149767"/>
                    <a:pt x="2203210" y="142579"/>
                    <a:pt x="2212081" y="213543"/>
                  </a:cubicBezTo>
                  <a:cubicBezTo>
                    <a:pt x="2213014" y="221010"/>
                    <a:pt x="2214592" y="228528"/>
                    <a:pt x="2217557" y="235445"/>
                  </a:cubicBezTo>
                  <a:cubicBezTo>
                    <a:pt x="2220149" y="241493"/>
                    <a:pt x="2224858" y="246396"/>
                    <a:pt x="2228508" y="251871"/>
                  </a:cubicBezTo>
                  <a:cubicBezTo>
                    <a:pt x="2241908" y="292070"/>
                    <a:pt x="2231297" y="276562"/>
                    <a:pt x="2255885" y="301150"/>
                  </a:cubicBezTo>
                  <a:cubicBezTo>
                    <a:pt x="2261906" y="319215"/>
                    <a:pt x="2263579" y="325306"/>
                    <a:pt x="2272311" y="344954"/>
                  </a:cubicBezTo>
                  <a:cubicBezTo>
                    <a:pt x="2275626" y="352413"/>
                    <a:pt x="2279612" y="359555"/>
                    <a:pt x="2283262" y="366856"/>
                  </a:cubicBezTo>
                  <a:cubicBezTo>
                    <a:pt x="2285087" y="383282"/>
                    <a:pt x="2285497" y="399929"/>
                    <a:pt x="2288738" y="416135"/>
                  </a:cubicBezTo>
                  <a:cubicBezTo>
                    <a:pt x="2294871" y="446798"/>
                    <a:pt x="2302152" y="448073"/>
                    <a:pt x="2310639" y="476365"/>
                  </a:cubicBezTo>
                  <a:cubicBezTo>
                    <a:pt x="2313313" y="485279"/>
                    <a:pt x="2314585" y="494562"/>
                    <a:pt x="2316115" y="503742"/>
                  </a:cubicBezTo>
                  <a:cubicBezTo>
                    <a:pt x="2318237" y="516472"/>
                    <a:pt x="2319884" y="529278"/>
                    <a:pt x="2321590" y="542070"/>
                  </a:cubicBezTo>
                  <a:cubicBezTo>
                    <a:pt x="2323535" y="556656"/>
                    <a:pt x="2324434" y="571396"/>
                    <a:pt x="2327066" y="585874"/>
                  </a:cubicBezTo>
                  <a:cubicBezTo>
                    <a:pt x="2329770" y="600743"/>
                    <a:pt x="2337530" y="610291"/>
                    <a:pt x="2343492" y="624202"/>
                  </a:cubicBezTo>
                  <a:cubicBezTo>
                    <a:pt x="2345766" y="629507"/>
                    <a:pt x="2346694" y="635323"/>
                    <a:pt x="2348968" y="640628"/>
                  </a:cubicBezTo>
                  <a:cubicBezTo>
                    <a:pt x="2352183" y="648130"/>
                    <a:pt x="2357052" y="654887"/>
                    <a:pt x="2359918" y="662530"/>
                  </a:cubicBezTo>
                  <a:cubicBezTo>
                    <a:pt x="2365176" y="676552"/>
                    <a:pt x="2364255" y="687630"/>
                    <a:pt x="2370869" y="700858"/>
                  </a:cubicBezTo>
                  <a:cubicBezTo>
                    <a:pt x="2373812" y="706744"/>
                    <a:pt x="2378669" y="711507"/>
                    <a:pt x="2381820" y="717284"/>
                  </a:cubicBezTo>
                  <a:cubicBezTo>
                    <a:pt x="2381858" y="717354"/>
                    <a:pt x="2404666" y="767507"/>
                    <a:pt x="2414673" y="777514"/>
                  </a:cubicBezTo>
                  <a:cubicBezTo>
                    <a:pt x="2419326" y="782167"/>
                    <a:pt x="2425624" y="784815"/>
                    <a:pt x="2431099" y="788465"/>
                  </a:cubicBezTo>
                  <a:cubicBezTo>
                    <a:pt x="2434749" y="793940"/>
                    <a:pt x="2439107" y="799005"/>
                    <a:pt x="2442050" y="804891"/>
                  </a:cubicBezTo>
                  <a:cubicBezTo>
                    <a:pt x="2444631" y="810054"/>
                    <a:pt x="2444945" y="816155"/>
                    <a:pt x="2447526" y="821318"/>
                  </a:cubicBezTo>
                  <a:cubicBezTo>
                    <a:pt x="2453564" y="833394"/>
                    <a:pt x="2470517" y="853393"/>
                    <a:pt x="2480378" y="859646"/>
                  </a:cubicBezTo>
                  <a:cubicBezTo>
                    <a:pt x="2546728" y="901722"/>
                    <a:pt x="2627415" y="924551"/>
                    <a:pt x="2682970" y="980106"/>
                  </a:cubicBezTo>
                  <a:cubicBezTo>
                    <a:pt x="2688445" y="985581"/>
                    <a:pt x="2694642" y="990420"/>
                    <a:pt x="2699396" y="996532"/>
                  </a:cubicBezTo>
                  <a:cubicBezTo>
                    <a:pt x="2707476" y="1006921"/>
                    <a:pt x="2711991" y="1020078"/>
                    <a:pt x="2721298" y="1029385"/>
                  </a:cubicBezTo>
                  <a:cubicBezTo>
                    <a:pt x="2735471" y="1043558"/>
                    <a:pt x="2750930" y="1061164"/>
                    <a:pt x="2770577" y="1067713"/>
                  </a:cubicBezTo>
                  <a:lnTo>
                    <a:pt x="2787003" y="1073188"/>
                  </a:lnTo>
                  <a:cubicBezTo>
                    <a:pt x="2792479" y="1078664"/>
                    <a:pt x="2797129" y="1085114"/>
                    <a:pt x="2803430" y="1089615"/>
                  </a:cubicBezTo>
                  <a:cubicBezTo>
                    <a:pt x="2824120" y="1104394"/>
                    <a:pt x="2822096" y="1097104"/>
                    <a:pt x="2841758" y="1106041"/>
                  </a:cubicBezTo>
                  <a:cubicBezTo>
                    <a:pt x="2856620" y="1112796"/>
                    <a:pt x="2871979" y="1118887"/>
                    <a:pt x="2885562" y="1127943"/>
                  </a:cubicBezTo>
                  <a:cubicBezTo>
                    <a:pt x="2891037" y="1131593"/>
                    <a:pt x="2896211" y="1135743"/>
                    <a:pt x="2901988" y="1138894"/>
                  </a:cubicBezTo>
                  <a:cubicBezTo>
                    <a:pt x="2916319" y="1146711"/>
                    <a:pt x="2930305" y="1155634"/>
                    <a:pt x="2945792" y="1160796"/>
                  </a:cubicBezTo>
                  <a:lnTo>
                    <a:pt x="2978644" y="1171747"/>
                  </a:lnTo>
                  <a:cubicBezTo>
                    <a:pt x="2989595" y="1168097"/>
                    <a:pt x="3001892" y="1154393"/>
                    <a:pt x="3011497" y="1160796"/>
                  </a:cubicBezTo>
                  <a:cubicBezTo>
                    <a:pt x="3016972" y="1164446"/>
                    <a:pt x="3021910" y="1169074"/>
                    <a:pt x="3027923" y="1171747"/>
                  </a:cubicBezTo>
                  <a:cubicBezTo>
                    <a:pt x="3038471" y="1176435"/>
                    <a:pt x="3049825" y="1179047"/>
                    <a:pt x="3060776" y="1182697"/>
                  </a:cubicBezTo>
                  <a:lnTo>
                    <a:pt x="3077202" y="1188173"/>
                  </a:lnTo>
                  <a:lnTo>
                    <a:pt x="3110055" y="1199124"/>
                  </a:lnTo>
                  <a:cubicBezTo>
                    <a:pt x="3115530" y="1200949"/>
                    <a:pt x="3120788" y="1203650"/>
                    <a:pt x="3126481" y="1204599"/>
                  </a:cubicBezTo>
                  <a:cubicBezTo>
                    <a:pt x="3137432" y="1206424"/>
                    <a:pt x="3148496" y="1207667"/>
                    <a:pt x="3159334" y="1210075"/>
                  </a:cubicBezTo>
                  <a:cubicBezTo>
                    <a:pt x="3164968" y="1211327"/>
                    <a:pt x="3170211" y="1213964"/>
                    <a:pt x="3175760" y="1215550"/>
                  </a:cubicBezTo>
                  <a:cubicBezTo>
                    <a:pt x="3182996" y="1217617"/>
                    <a:pt x="3190426" y="1218959"/>
                    <a:pt x="3197662" y="1221026"/>
                  </a:cubicBezTo>
                  <a:cubicBezTo>
                    <a:pt x="3203212" y="1222612"/>
                    <a:pt x="3208375" y="1225685"/>
                    <a:pt x="3214089" y="1226501"/>
                  </a:cubicBezTo>
                  <a:cubicBezTo>
                    <a:pt x="3234046" y="1229352"/>
                    <a:pt x="3254297" y="1229622"/>
                    <a:pt x="3274318" y="1231977"/>
                  </a:cubicBezTo>
                  <a:cubicBezTo>
                    <a:pt x="3292601" y="1234128"/>
                    <a:pt x="3311308" y="1237851"/>
                    <a:pt x="3329073" y="1242927"/>
                  </a:cubicBezTo>
                  <a:cubicBezTo>
                    <a:pt x="3334623" y="1244513"/>
                    <a:pt x="3340024" y="1246578"/>
                    <a:pt x="3345499" y="1248403"/>
                  </a:cubicBezTo>
                  <a:cubicBezTo>
                    <a:pt x="3358275" y="1246578"/>
                    <a:pt x="3371172" y="1245458"/>
                    <a:pt x="3383827" y="1242927"/>
                  </a:cubicBezTo>
                  <a:cubicBezTo>
                    <a:pt x="3389487" y="1241795"/>
                    <a:pt x="3394482" y="1237452"/>
                    <a:pt x="3400254" y="1237452"/>
                  </a:cubicBezTo>
                  <a:cubicBezTo>
                    <a:pt x="3420413" y="1237452"/>
                    <a:pt x="3440407" y="1241102"/>
                    <a:pt x="3460484" y="1242927"/>
                  </a:cubicBezTo>
                  <a:cubicBezTo>
                    <a:pt x="3469610" y="1244752"/>
                    <a:pt x="3478633" y="1247199"/>
                    <a:pt x="3487861" y="1248403"/>
                  </a:cubicBezTo>
                  <a:cubicBezTo>
                    <a:pt x="3548482" y="1256310"/>
                    <a:pt x="3588857" y="1259576"/>
                    <a:pt x="3646649" y="1264829"/>
                  </a:cubicBezTo>
                  <a:cubicBezTo>
                    <a:pt x="3839796" y="1251954"/>
                    <a:pt x="3599665" y="1264829"/>
                    <a:pt x="3843765" y="1264829"/>
                  </a:cubicBezTo>
                  <a:cubicBezTo>
                    <a:pt x="3924092" y="1264829"/>
                    <a:pt x="4004378" y="1261179"/>
                    <a:pt x="4084685" y="1259354"/>
                  </a:cubicBezTo>
                  <a:cubicBezTo>
                    <a:pt x="4091986" y="1257529"/>
                    <a:pt x="4099062" y="1253878"/>
                    <a:pt x="4106587" y="1253878"/>
                  </a:cubicBezTo>
                  <a:cubicBezTo>
                    <a:pt x="4155830" y="1253878"/>
                    <a:pt x="4165529" y="1261823"/>
                    <a:pt x="4210620" y="1264829"/>
                  </a:cubicBezTo>
                  <a:cubicBezTo>
                    <a:pt x="4223368" y="1265679"/>
                    <a:pt x="4236172" y="1264829"/>
                    <a:pt x="4248948" y="126482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6" name="Freeform 15">
              <a:extLst>
                <a:ext uri="{FF2B5EF4-FFF2-40B4-BE49-F238E27FC236}">
                  <a16:creationId xmlns:a16="http://schemas.microsoft.com/office/drawing/2014/main" id="{D2B248E5-8F48-1B4F-9FD5-05D705B88D11}"/>
                </a:ext>
              </a:extLst>
            </p:cNvPr>
            <p:cNvSpPr/>
            <p:nvPr/>
          </p:nvSpPr>
          <p:spPr>
            <a:xfrm>
              <a:off x="7369954" y="4451541"/>
              <a:ext cx="4330843" cy="1271190"/>
            </a:xfrm>
            <a:custGeom>
              <a:avLst/>
              <a:gdLst>
                <a:gd name="connsiteX0" fmla="*/ 0 w 4330843"/>
                <a:gd name="connsiteY0" fmla="*/ 1226095 h 1232456"/>
                <a:gd name="connsiteX1" fmla="*/ 1062238 w 4330843"/>
                <a:gd name="connsiteY1" fmla="*/ 1193242 h 1232456"/>
                <a:gd name="connsiteX2" fmla="*/ 1478372 w 4330843"/>
                <a:gd name="connsiteY2" fmla="*/ 1056356 h 1232456"/>
                <a:gd name="connsiteX3" fmla="*/ 1872604 w 4330843"/>
                <a:gd name="connsiteY3" fmla="*/ 623795 h 1232456"/>
                <a:gd name="connsiteX4" fmla="*/ 2031392 w 4330843"/>
                <a:gd name="connsiteY4" fmla="*/ 87201 h 1232456"/>
                <a:gd name="connsiteX5" fmla="*/ 2091622 w 4330843"/>
                <a:gd name="connsiteY5" fmla="*/ 10545 h 1232456"/>
                <a:gd name="connsiteX6" fmla="*/ 2184705 w 4330843"/>
                <a:gd name="connsiteY6" fmla="*/ 191235 h 1232456"/>
                <a:gd name="connsiteX7" fmla="*/ 2294214 w 4330843"/>
                <a:gd name="connsiteY7" fmla="*/ 574516 h 1232456"/>
                <a:gd name="connsiteX8" fmla="*/ 2600839 w 4330843"/>
                <a:gd name="connsiteY8" fmla="*/ 924945 h 1232456"/>
                <a:gd name="connsiteX9" fmla="*/ 2973169 w 4330843"/>
                <a:gd name="connsiteY9" fmla="*/ 1133012 h 1232456"/>
                <a:gd name="connsiteX10" fmla="*/ 3504288 w 4330843"/>
                <a:gd name="connsiteY10" fmla="*/ 1209669 h 1232456"/>
                <a:gd name="connsiteX11" fmla="*/ 4259900 w 4330843"/>
                <a:gd name="connsiteY11" fmla="*/ 1231570 h 1232456"/>
                <a:gd name="connsiteX12" fmla="*/ 4254424 w 4330843"/>
                <a:gd name="connsiteY12" fmla="*/ 1226095 h 1232456"/>
                <a:gd name="connsiteX0" fmla="*/ 0 w 4330843"/>
                <a:gd name="connsiteY0" fmla="*/ 1226095 h 1232456"/>
                <a:gd name="connsiteX1" fmla="*/ 1062238 w 4330843"/>
                <a:gd name="connsiteY1" fmla="*/ 1193242 h 1232456"/>
                <a:gd name="connsiteX2" fmla="*/ 1478372 w 4330843"/>
                <a:gd name="connsiteY2" fmla="*/ 1056356 h 1232456"/>
                <a:gd name="connsiteX3" fmla="*/ 1872604 w 4330843"/>
                <a:gd name="connsiteY3" fmla="*/ 623795 h 1232456"/>
                <a:gd name="connsiteX4" fmla="*/ 2031392 w 4330843"/>
                <a:gd name="connsiteY4" fmla="*/ 87201 h 1232456"/>
                <a:gd name="connsiteX5" fmla="*/ 2091622 w 4330843"/>
                <a:gd name="connsiteY5" fmla="*/ 10545 h 1232456"/>
                <a:gd name="connsiteX6" fmla="*/ 2184705 w 4330843"/>
                <a:gd name="connsiteY6" fmla="*/ 191235 h 1232456"/>
                <a:gd name="connsiteX7" fmla="*/ 2294214 w 4330843"/>
                <a:gd name="connsiteY7" fmla="*/ 574516 h 1232456"/>
                <a:gd name="connsiteX8" fmla="*/ 2600839 w 4330843"/>
                <a:gd name="connsiteY8" fmla="*/ 924945 h 1232456"/>
                <a:gd name="connsiteX9" fmla="*/ 2748676 w 4330843"/>
                <a:gd name="connsiteY9" fmla="*/ 1028979 h 1232456"/>
                <a:gd name="connsiteX10" fmla="*/ 2973169 w 4330843"/>
                <a:gd name="connsiteY10" fmla="*/ 1133012 h 1232456"/>
                <a:gd name="connsiteX11" fmla="*/ 3504288 w 4330843"/>
                <a:gd name="connsiteY11" fmla="*/ 1209669 h 1232456"/>
                <a:gd name="connsiteX12" fmla="*/ 4259900 w 4330843"/>
                <a:gd name="connsiteY12" fmla="*/ 1231570 h 1232456"/>
                <a:gd name="connsiteX13" fmla="*/ 4254424 w 4330843"/>
                <a:gd name="connsiteY13" fmla="*/ 1226095 h 1232456"/>
                <a:gd name="connsiteX0" fmla="*/ 0 w 4330843"/>
                <a:gd name="connsiteY0" fmla="*/ 1226095 h 1232456"/>
                <a:gd name="connsiteX1" fmla="*/ 1062238 w 4330843"/>
                <a:gd name="connsiteY1" fmla="*/ 1193242 h 1232456"/>
                <a:gd name="connsiteX2" fmla="*/ 1478372 w 4330843"/>
                <a:gd name="connsiteY2" fmla="*/ 1056356 h 1232456"/>
                <a:gd name="connsiteX3" fmla="*/ 1872604 w 4330843"/>
                <a:gd name="connsiteY3" fmla="*/ 623795 h 1232456"/>
                <a:gd name="connsiteX4" fmla="*/ 2031392 w 4330843"/>
                <a:gd name="connsiteY4" fmla="*/ 87201 h 1232456"/>
                <a:gd name="connsiteX5" fmla="*/ 2091622 w 4330843"/>
                <a:gd name="connsiteY5" fmla="*/ 10545 h 1232456"/>
                <a:gd name="connsiteX6" fmla="*/ 2184705 w 4330843"/>
                <a:gd name="connsiteY6" fmla="*/ 191235 h 1232456"/>
                <a:gd name="connsiteX7" fmla="*/ 2294214 w 4330843"/>
                <a:gd name="connsiteY7" fmla="*/ 574516 h 1232456"/>
                <a:gd name="connsiteX8" fmla="*/ 2600839 w 4330843"/>
                <a:gd name="connsiteY8" fmla="*/ 924945 h 1232456"/>
                <a:gd name="connsiteX9" fmla="*/ 2754152 w 4330843"/>
                <a:gd name="connsiteY9" fmla="*/ 1061831 h 1232456"/>
                <a:gd name="connsiteX10" fmla="*/ 2973169 w 4330843"/>
                <a:gd name="connsiteY10" fmla="*/ 1133012 h 1232456"/>
                <a:gd name="connsiteX11" fmla="*/ 3504288 w 4330843"/>
                <a:gd name="connsiteY11" fmla="*/ 1209669 h 1232456"/>
                <a:gd name="connsiteX12" fmla="*/ 4259900 w 4330843"/>
                <a:gd name="connsiteY12" fmla="*/ 1231570 h 1232456"/>
                <a:gd name="connsiteX13" fmla="*/ 4254424 w 4330843"/>
                <a:gd name="connsiteY13" fmla="*/ 1226095 h 1232456"/>
                <a:gd name="connsiteX0" fmla="*/ 0 w 4330843"/>
                <a:gd name="connsiteY0" fmla="*/ 1224474 h 1230835"/>
                <a:gd name="connsiteX1" fmla="*/ 1062238 w 4330843"/>
                <a:gd name="connsiteY1" fmla="*/ 1191621 h 1230835"/>
                <a:gd name="connsiteX2" fmla="*/ 1478372 w 4330843"/>
                <a:gd name="connsiteY2" fmla="*/ 1054735 h 1230835"/>
                <a:gd name="connsiteX3" fmla="*/ 1872604 w 4330843"/>
                <a:gd name="connsiteY3" fmla="*/ 622174 h 1230835"/>
                <a:gd name="connsiteX4" fmla="*/ 2031392 w 4330843"/>
                <a:gd name="connsiteY4" fmla="*/ 85580 h 1230835"/>
                <a:gd name="connsiteX5" fmla="*/ 2091622 w 4330843"/>
                <a:gd name="connsiteY5" fmla="*/ 8924 h 1230835"/>
                <a:gd name="connsiteX6" fmla="*/ 2206607 w 4330843"/>
                <a:gd name="connsiteY6" fmla="*/ 167712 h 1230835"/>
                <a:gd name="connsiteX7" fmla="*/ 2294214 w 4330843"/>
                <a:gd name="connsiteY7" fmla="*/ 572895 h 1230835"/>
                <a:gd name="connsiteX8" fmla="*/ 2600839 w 4330843"/>
                <a:gd name="connsiteY8" fmla="*/ 923324 h 1230835"/>
                <a:gd name="connsiteX9" fmla="*/ 2754152 w 4330843"/>
                <a:gd name="connsiteY9" fmla="*/ 1060210 h 1230835"/>
                <a:gd name="connsiteX10" fmla="*/ 2973169 w 4330843"/>
                <a:gd name="connsiteY10" fmla="*/ 1131391 h 1230835"/>
                <a:gd name="connsiteX11" fmla="*/ 3504288 w 4330843"/>
                <a:gd name="connsiteY11" fmla="*/ 1208048 h 1230835"/>
                <a:gd name="connsiteX12" fmla="*/ 4259900 w 4330843"/>
                <a:gd name="connsiteY12" fmla="*/ 1229949 h 1230835"/>
                <a:gd name="connsiteX13" fmla="*/ 4254424 w 4330843"/>
                <a:gd name="connsiteY13" fmla="*/ 1224474 h 1230835"/>
                <a:gd name="connsiteX0" fmla="*/ 0 w 4330843"/>
                <a:gd name="connsiteY0" fmla="*/ 1224474 h 1230835"/>
                <a:gd name="connsiteX1" fmla="*/ 1062238 w 4330843"/>
                <a:gd name="connsiteY1" fmla="*/ 1191621 h 1230835"/>
                <a:gd name="connsiteX2" fmla="*/ 1270305 w 4330843"/>
                <a:gd name="connsiteY2" fmla="*/ 1158768 h 1230835"/>
                <a:gd name="connsiteX3" fmla="*/ 1478372 w 4330843"/>
                <a:gd name="connsiteY3" fmla="*/ 1054735 h 1230835"/>
                <a:gd name="connsiteX4" fmla="*/ 1872604 w 4330843"/>
                <a:gd name="connsiteY4" fmla="*/ 622174 h 1230835"/>
                <a:gd name="connsiteX5" fmla="*/ 2031392 w 4330843"/>
                <a:gd name="connsiteY5" fmla="*/ 85580 h 1230835"/>
                <a:gd name="connsiteX6" fmla="*/ 2091622 w 4330843"/>
                <a:gd name="connsiteY6" fmla="*/ 8924 h 1230835"/>
                <a:gd name="connsiteX7" fmla="*/ 2206607 w 4330843"/>
                <a:gd name="connsiteY7" fmla="*/ 167712 h 1230835"/>
                <a:gd name="connsiteX8" fmla="*/ 2294214 w 4330843"/>
                <a:gd name="connsiteY8" fmla="*/ 572895 h 1230835"/>
                <a:gd name="connsiteX9" fmla="*/ 2600839 w 4330843"/>
                <a:gd name="connsiteY9" fmla="*/ 923324 h 1230835"/>
                <a:gd name="connsiteX10" fmla="*/ 2754152 w 4330843"/>
                <a:gd name="connsiteY10" fmla="*/ 1060210 h 1230835"/>
                <a:gd name="connsiteX11" fmla="*/ 2973169 w 4330843"/>
                <a:gd name="connsiteY11" fmla="*/ 1131391 h 1230835"/>
                <a:gd name="connsiteX12" fmla="*/ 3504288 w 4330843"/>
                <a:gd name="connsiteY12" fmla="*/ 1208048 h 1230835"/>
                <a:gd name="connsiteX13" fmla="*/ 4259900 w 4330843"/>
                <a:gd name="connsiteY13" fmla="*/ 1229949 h 1230835"/>
                <a:gd name="connsiteX14" fmla="*/ 4254424 w 4330843"/>
                <a:gd name="connsiteY14" fmla="*/ 1224474 h 1230835"/>
                <a:gd name="connsiteX0" fmla="*/ 0 w 4330843"/>
                <a:gd name="connsiteY0" fmla="*/ 1224474 h 1230835"/>
                <a:gd name="connsiteX1" fmla="*/ 1062238 w 4330843"/>
                <a:gd name="connsiteY1" fmla="*/ 1191621 h 1230835"/>
                <a:gd name="connsiteX2" fmla="*/ 1281256 w 4330843"/>
                <a:gd name="connsiteY2" fmla="*/ 1125915 h 1230835"/>
                <a:gd name="connsiteX3" fmla="*/ 1478372 w 4330843"/>
                <a:gd name="connsiteY3" fmla="*/ 1054735 h 1230835"/>
                <a:gd name="connsiteX4" fmla="*/ 1872604 w 4330843"/>
                <a:gd name="connsiteY4" fmla="*/ 622174 h 1230835"/>
                <a:gd name="connsiteX5" fmla="*/ 2031392 w 4330843"/>
                <a:gd name="connsiteY5" fmla="*/ 85580 h 1230835"/>
                <a:gd name="connsiteX6" fmla="*/ 2091622 w 4330843"/>
                <a:gd name="connsiteY6" fmla="*/ 8924 h 1230835"/>
                <a:gd name="connsiteX7" fmla="*/ 2206607 w 4330843"/>
                <a:gd name="connsiteY7" fmla="*/ 167712 h 1230835"/>
                <a:gd name="connsiteX8" fmla="*/ 2294214 w 4330843"/>
                <a:gd name="connsiteY8" fmla="*/ 572895 h 1230835"/>
                <a:gd name="connsiteX9" fmla="*/ 2600839 w 4330843"/>
                <a:gd name="connsiteY9" fmla="*/ 923324 h 1230835"/>
                <a:gd name="connsiteX10" fmla="*/ 2754152 w 4330843"/>
                <a:gd name="connsiteY10" fmla="*/ 1060210 h 1230835"/>
                <a:gd name="connsiteX11" fmla="*/ 2973169 w 4330843"/>
                <a:gd name="connsiteY11" fmla="*/ 1131391 h 1230835"/>
                <a:gd name="connsiteX12" fmla="*/ 3504288 w 4330843"/>
                <a:gd name="connsiteY12" fmla="*/ 1208048 h 1230835"/>
                <a:gd name="connsiteX13" fmla="*/ 4259900 w 4330843"/>
                <a:gd name="connsiteY13" fmla="*/ 1229949 h 1230835"/>
                <a:gd name="connsiteX14" fmla="*/ 4254424 w 4330843"/>
                <a:gd name="connsiteY14" fmla="*/ 1224474 h 1230835"/>
                <a:gd name="connsiteX0" fmla="*/ 0 w 4330843"/>
                <a:gd name="connsiteY0" fmla="*/ 1224474 h 1230835"/>
                <a:gd name="connsiteX1" fmla="*/ 1062238 w 4330843"/>
                <a:gd name="connsiteY1" fmla="*/ 1191621 h 1230835"/>
                <a:gd name="connsiteX2" fmla="*/ 1281256 w 4330843"/>
                <a:gd name="connsiteY2" fmla="*/ 1125915 h 1230835"/>
                <a:gd name="connsiteX3" fmla="*/ 1478372 w 4330843"/>
                <a:gd name="connsiteY3" fmla="*/ 1054735 h 1230835"/>
                <a:gd name="connsiteX4" fmla="*/ 1872604 w 4330843"/>
                <a:gd name="connsiteY4" fmla="*/ 622174 h 1230835"/>
                <a:gd name="connsiteX5" fmla="*/ 2031392 w 4330843"/>
                <a:gd name="connsiteY5" fmla="*/ 85580 h 1230835"/>
                <a:gd name="connsiteX6" fmla="*/ 2091622 w 4330843"/>
                <a:gd name="connsiteY6" fmla="*/ 8924 h 1230835"/>
                <a:gd name="connsiteX7" fmla="*/ 2206607 w 4330843"/>
                <a:gd name="connsiteY7" fmla="*/ 167712 h 1230835"/>
                <a:gd name="connsiteX8" fmla="*/ 2294214 w 4330843"/>
                <a:gd name="connsiteY8" fmla="*/ 572895 h 1230835"/>
                <a:gd name="connsiteX9" fmla="*/ 2600839 w 4330843"/>
                <a:gd name="connsiteY9" fmla="*/ 923324 h 1230835"/>
                <a:gd name="connsiteX10" fmla="*/ 2754152 w 4330843"/>
                <a:gd name="connsiteY10" fmla="*/ 1060210 h 1230835"/>
                <a:gd name="connsiteX11" fmla="*/ 2973169 w 4330843"/>
                <a:gd name="connsiteY11" fmla="*/ 1131391 h 1230835"/>
                <a:gd name="connsiteX12" fmla="*/ 3504288 w 4330843"/>
                <a:gd name="connsiteY12" fmla="*/ 1208048 h 1230835"/>
                <a:gd name="connsiteX13" fmla="*/ 4259900 w 4330843"/>
                <a:gd name="connsiteY13" fmla="*/ 1229949 h 1230835"/>
                <a:gd name="connsiteX14" fmla="*/ 4254424 w 4330843"/>
                <a:gd name="connsiteY14" fmla="*/ 1224474 h 1230835"/>
                <a:gd name="connsiteX0" fmla="*/ 0 w 4330843"/>
                <a:gd name="connsiteY0" fmla="*/ 1224474 h 1230835"/>
                <a:gd name="connsiteX1" fmla="*/ 1062238 w 4330843"/>
                <a:gd name="connsiteY1" fmla="*/ 1191621 h 1230835"/>
                <a:gd name="connsiteX2" fmla="*/ 1281256 w 4330843"/>
                <a:gd name="connsiteY2" fmla="*/ 1125915 h 1230835"/>
                <a:gd name="connsiteX3" fmla="*/ 1478372 w 4330843"/>
                <a:gd name="connsiteY3" fmla="*/ 1054735 h 1230835"/>
                <a:gd name="connsiteX4" fmla="*/ 1872604 w 4330843"/>
                <a:gd name="connsiteY4" fmla="*/ 622174 h 1230835"/>
                <a:gd name="connsiteX5" fmla="*/ 2031392 w 4330843"/>
                <a:gd name="connsiteY5" fmla="*/ 85580 h 1230835"/>
                <a:gd name="connsiteX6" fmla="*/ 2091622 w 4330843"/>
                <a:gd name="connsiteY6" fmla="*/ 8924 h 1230835"/>
                <a:gd name="connsiteX7" fmla="*/ 2206607 w 4330843"/>
                <a:gd name="connsiteY7" fmla="*/ 167712 h 1230835"/>
                <a:gd name="connsiteX8" fmla="*/ 2294214 w 4330843"/>
                <a:gd name="connsiteY8" fmla="*/ 572895 h 1230835"/>
                <a:gd name="connsiteX9" fmla="*/ 2600839 w 4330843"/>
                <a:gd name="connsiteY9" fmla="*/ 923324 h 1230835"/>
                <a:gd name="connsiteX10" fmla="*/ 2754152 w 4330843"/>
                <a:gd name="connsiteY10" fmla="*/ 1060210 h 1230835"/>
                <a:gd name="connsiteX11" fmla="*/ 2973169 w 4330843"/>
                <a:gd name="connsiteY11" fmla="*/ 1131391 h 1230835"/>
                <a:gd name="connsiteX12" fmla="*/ 3504288 w 4330843"/>
                <a:gd name="connsiteY12" fmla="*/ 1208048 h 1230835"/>
                <a:gd name="connsiteX13" fmla="*/ 4259900 w 4330843"/>
                <a:gd name="connsiteY13" fmla="*/ 1229949 h 1230835"/>
                <a:gd name="connsiteX14" fmla="*/ 4254424 w 4330843"/>
                <a:gd name="connsiteY14" fmla="*/ 1224474 h 1230835"/>
                <a:gd name="connsiteX0" fmla="*/ 0 w 4330843"/>
                <a:gd name="connsiteY0" fmla="*/ 1224474 h 1230835"/>
                <a:gd name="connsiteX1" fmla="*/ 1062238 w 4330843"/>
                <a:gd name="connsiteY1" fmla="*/ 1191621 h 1230835"/>
                <a:gd name="connsiteX2" fmla="*/ 1281256 w 4330843"/>
                <a:gd name="connsiteY2" fmla="*/ 1125915 h 1230835"/>
                <a:gd name="connsiteX3" fmla="*/ 1478372 w 4330843"/>
                <a:gd name="connsiteY3" fmla="*/ 1054735 h 1230835"/>
                <a:gd name="connsiteX4" fmla="*/ 1872604 w 4330843"/>
                <a:gd name="connsiteY4" fmla="*/ 622174 h 1230835"/>
                <a:gd name="connsiteX5" fmla="*/ 2031392 w 4330843"/>
                <a:gd name="connsiteY5" fmla="*/ 85580 h 1230835"/>
                <a:gd name="connsiteX6" fmla="*/ 2091622 w 4330843"/>
                <a:gd name="connsiteY6" fmla="*/ 8924 h 1230835"/>
                <a:gd name="connsiteX7" fmla="*/ 2206607 w 4330843"/>
                <a:gd name="connsiteY7" fmla="*/ 167712 h 1230835"/>
                <a:gd name="connsiteX8" fmla="*/ 2294214 w 4330843"/>
                <a:gd name="connsiteY8" fmla="*/ 572895 h 1230835"/>
                <a:gd name="connsiteX9" fmla="*/ 2600839 w 4330843"/>
                <a:gd name="connsiteY9" fmla="*/ 923324 h 1230835"/>
                <a:gd name="connsiteX10" fmla="*/ 2754152 w 4330843"/>
                <a:gd name="connsiteY10" fmla="*/ 1060210 h 1230835"/>
                <a:gd name="connsiteX11" fmla="*/ 2973169 w 4330843"/>
                <a:gd name="connsiteY11" fmla="*/ 1131391 h 1230835"/>
                <a:gd name="connsiteX12" fmla="*/ 3504288 w 4330843"/>
                <a:gd name="connsiteY12" fmla="*/ 1208048 h 1230835"/>
                <a:gd name="connsiteX13" fmla="*/ 4259900 w 4330843"/>
                <a:gd name="connsiteY13" fmla="*/ 1229949 h 1230835"/>
                <a:gd name="connsiteX14" fmla="*/ 4254424 w 4330843"/>
                <a:gd name="connsiteY14" fmla="*/ 1224474 h 1230835"/>
                <a:gd name="connsiteX0" fmla="*/ 0 w 4330843"/>
                <a:gd name="connsiteY0" fmla="*/ 1267964 h 1274325"/>
                <a:gd name="connsiteX1" fmla="*/ 1062238 w 4330843"/>
                <a:gd name="connsiteY1" fmla="*/ 1235111 h 1274325"/>
                <a:gd name="connsiteX2" fmla="*/ 1281256 w 4330843"/>
                <a:gd name="connsiteY2" fmla="*/ 1169405 h 1274325"/>
                <a:gd name="connsiteX3" fmla="*/ 1478372 w 4330843"/>
                <a:gd name="connsiteY3" fmla="*/ 1098225 h 1274325"/>
                <a:gd name="connsiteX4" fmla="*/ 1872604 w 4330843"/>
                <a:gd name="connsiteY4" fmla="*/ 665664 h 1274325"/>
                <a:gd name="connsiteX5" fmla="*/ 2031392 w 4330843"/>
                <a:gd name="connsiteY5" fmla="*/ 129070 h 1274325"/>
                <a:gd name="connsiteX6" fmla="*/ 2118999 w 4330843"/>
                <a:gd name="connsiteY6" fmla="*/ 3135 h 1274325"/>
                <a:gd name="connsiteX7" fmla="*/ 2206607 w 4330843"/>
                <a:gd name="connsiteY7" fmla="*/ 211202 h 1274325"/>
                <a:gd name="connsiteX8" fmla="*/ 2294214 w 4330843"/>
                <a:gd name="connsiteY8" fmla="*/ 616385 h 1274325"/>
                <a:gd name="connsiteX9" fmla="*/ 2600839 w 4330843"/>
                <a:gd name="connsiteY9" fmla="*/ 966814 h 1274325"/>
                <a:gd name="connsiteX10" fmla="*/ 2754152 w 4330843"/>
                <a:gd name="connsiteY10" fmla="*/ 1103700 h 1274325"/>
                <a:gd name="connsiteX11" fmla="*/ 2973169 w 4330843"/>
                <a:gd name="connsiteY11" fmla="*/ 1174881 h 1274325"/>
                <a:gd name="connsiteX12" fmla="*/ 3504288 w 4330843"/>
                <a:gd name="connsiteY12" fmla="*/ 1251538 h 1274325"/>
                <a:gd name="connsiteX13" fmla="*/ 4259900 w 4330843"/>
                <a:gd name="connsiteY13" fmla="*/ 1273439 h 1274325"/>
                <a:gd name="connsiteX14" fmla="*/ 4254424 w 4330843"/>
                <a:gd name="connsiteY14" fmla="*/ 1267964 h 1274325"/>
                <a:gd name="connsiteX0" fmla="*/ 0 w 4330843"/>
                <a:gd name="connsiteY0" fmla="*/ 1264829 h 1271190"/>
                <a:gd name="connsiteX1" fmla="*/ 1062238 w 4330843"/>
                <a:gd name="connsiteY1" fmla="*/ 1231976 h 1271190"/>
                <a:gd name="connsiteX2" fmla="*/ 1281256 w 4330843"/>
                <a:gd name="connsiteY2" fmla="*/ 1166270 h 1271190"/>
                <a:gd name="connsiteX3" fmla="*/ 1478372 w 4330843"/>
                <a:gd name="connsiteY3" fmla="*/ 1095090 h 1271190"/>
                <a:gd name="connsiteX4" fmla="*/ 1872604 w 4330843"/>
                <a:gd name="connsiteY4" fmla="*/ 662529 h 1271190"/>
                <a:gd name="connsiteX5" fmla="*/ 2031392 w 4330843"/>
                <a:gd name="connsiteY5" fmla="*/ 125935 h 1271190"/>
                <a:gd name="connsiteX6" fmla="*/ 2118999 w 4330843"/>
                <a:gd name="connsiteY6" fmla="*/ 0 h 1271190"/>
                <a:gd name="connsiteX7" fmla="*/ 2179229 w 4330843"/>
                <a:gd name="connsiteY7" fmla="*/ 125935 h 1271190"/>
                <a:gd name="connsiteX8" fmla="*/ 2294214 w 4330843"/>
                <a:gd name="connsiteY8" fmla="*/ 613250 h 1271190"/>
                <a:gd name="connsiteX9" fmla="*/ 2600839 w 4330843"/>
                <a:gd name="connsiteY9" fmla="*/ 963679 h 1271190"/>
                <a:gd name="connsiteX10" fmla="*/ 2754152 w 4330843"/>
                <a:gd name="connsiteY10" fmla="*/ 1100565 h 1271190"/>
                <a:gd name="connsiteX11" fmla="*/ 2973169 w 4330843"/>
                <a:gd name="connsiteY11" fmla="*/ 1171746 h 1271190"/>
                <a:gd name="connsiteX12" fmla="*/ 3504288 w 4330843"/>
                <a:gd name="connsiteY12" fmla="*/ 1248403 h 1271190"/>
                <a:gd name="connsiteX13" fmla="*/ 4259900 w 4330843"/>
                <a:gd name="connsiteY13" fmla="*/ 1270304 h 1271190"/>
                <a:gd name="connsiteX14" fmla="*/ 4254424 w 4330843"/>
                <a:gd name="connsiteY14" fmla="*/ 1264829 h 12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843" h="1271190">
                  <a:moveTo>
                    <a:pt x="0" y="1264829"/>
                  </a:moveTo>
                  <a:cubicBezTo>
                    <a:pt x="407921" y="1262547"/>
                    <a:pt x="892499" y="1259353"/>
                    <a:pt x="1062238" y="1231976"/>
                  </a:cubicBezTo>
                  <a:cubicBezTo>
                    <a:pt x="1231977" y="1204599"/>
                    <a:pt x="1211900" y="1189084"/>
                    <a:pt x="1281256" y="1166270"/>
                  </a:cubicBezTo>
                  <a:cubicBezTo>
                    <a:pt x="1356087" y="1137980"/>
                    <a:pt x="1368863" y="1168096"/>
                    <a:pt x="1478372" y="1095090"/>
                  </a:cubicBezTo>
                  <a:cubicBezTo>
                    <a:pt x="1587881" y="1022084"/>
                    <a:pt x="1780434" y="824055"/>
                    <a:pt x="1872604" y="662529"/>
                  </a:cubicBezTo>
                  <a:cubicBezTo>
                    <a:pt x="1964774" y="501003"/>
                    <a:pt x="1990326" y="236357"/>
                    <a:pt x="2031392" y="125935"/>
                  </a:cubicBezTo>
                  <a:cubicBezTo>
                    <a:pt x="2072458" y="15513"/>
                    <a:pt x="2094360" y="0"/>
                    <a:pt x="2118999" y="0"/>
                  </a:cubicBezTo>
                  <a:cubicBezTo>
                    <a:pt x="2143638" y="0"/>
                    <a:pt x="2150027" y="23727"/>
                    <a:pt x="2179229" y="125935"/>
                  </a:cubicBezTo>
                  <a:cubicBezTo>
                    <a:pt x="2208431" y="228143"/>
                    <a:pt x="2223946" y="473626"/>
                    <a:pt x="2294214" y="613250"/>
                  </a:cubicBezTo>
                  <a:cubicBezTo>
                    <a:pt x="2364482" y="752874"/>
                    <a:pt x="2524183" y="882460"/>
                    <a:pt x="2600839" y="963679"/>
                  </a:cubicBezTo>
                  <a:cubicBezTo>
                    <a:pt x="2677495" y="1044898"/>
                    <a:pt x="2692097" y="1065887"/>
                    <a:pt x="2754152" y="1100565"/>
                  </a:cubicBezTo>
                  <a:cubicBezTo>
                    <a:pt x="2816207" y="1135243"/>
                    <a:pt x="2848146" y="1147106"/>
                    <a:pt x="2973169" y="1171746"/>
                  </a:cubicBezTo>
                  <a:cubicBezTo>
                    <a:pt x="3098192" y="1196386"/>
                    <a:pt x="3289833" y="1231977"/>
                    <a:pt x="3504288" y="1248403"/>
                  </a:cubicBezTo>
                  <a:cubicBezTo>
                    <a:pt x="3718743" y="1264829"/>
                    <a:pt x="4259900" y="1270304"/>
                    <a:pt x="4259900" y="1270304"/>
                  </a:cubicBezTo>
                  <a:cubicBezTo>
                    <a:pt x="4384923" y="1273042"/>
                    <a:pt x="4319673" y="1268935"/>
                    <a:pt x="4254424" y="1264829"/>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741B86F-A537-574E-B7B9-4DF49D988250}"/>
                </a:ext>
              </a:extLst>
            </p:cNvPr>
            <p:cNvSpPr/>
            <p:nvPr/>
          </p:nvSpPr>
          <p:spPr>
            <a:xfrm>
              <a:off x="7402807" y="4251132"/>
              <a:ext cx="4384861" cy="1487232"/>
            </a:xfrm>
            <a:custGeom>
              <a:avLst/>
              <a:gdLst>
                <a:gd name="connsiteX0" fmla="*/ 0 w 4384861"/>
                <a:gd name="connsiteY0" fmla="*/ 1396066 h 1407110"/>
                <a:gd name="connsiteX1" fmla="*/ 1210074 w 4384861"/>
                <a:gd name="connsiteY1" fmla="*/ 1352262 h 1407110"/>
                <a:gd name="connsiteX2" fmla="*/ 1571454 w 4384861"/>
                <a:gd name="connsiteY2" fmla="*/ 1138720 h 1407110"/>
                <a:gd name="connsiteX3" fmla="*/ 1856177 w 4384861"/>
                <a:gd name="connsiteY3" fmla="*/ 700684 h 1407110"/>
                <a:gd name="connsiteX4" fmla="*/ 1982113 w 4384861"/>
                <a:gd name="connsiteY4" fmla="*/ 98384 h 1407110"/>
                <a:gd name="connsiteX5" fmla="*/ 2140901 w 4384861"/>
                <a:gd name="connsiteY5" fmla="*/ 81958 h 1407110"/>
                <a:gd name="connsiteX6" fmla="*/ 2305164 w 4384861"/>
                <a:gd name="connsiteY6" fmla="*/ 897800 h 1407110"/>
                <a:gd name="connsiteX7" fmla="*/ 2891037 w 4384861"/>
                <a:gd name="connsiteY7" fmla="*/ 1330360 h 1407110"/>
                <a:gd name="connsiteX8" fmla="*/ 3416680 w 4384861"/>
                <a:gd name="connsiteY8" fmla="*/ 1390590 h 1407110"/>
                <a:gd name="connsiteX9" fmla="*/ 4298228 w 4384861"/>
                <a:gd name="connsiteY9" fmla="*/ 1407017 h 1407110"/>
                <a:gd name="connsiteX10" fmla="*/ 4303703 w 4384861"/>
                <a:gd name="connsiteY10" fmla="*/ 1396066 h 1407110"/>
                <a:gd name="connsiteX0" fmla="*/ 0 w 4384861"/>
                <a:gd name="connsiteY0" fmla="*/ 1476754 h 1487798"/>
                <a:gd name="connsiteX1" fmla="*/ 1210074 w 4384861"/>
                <a:gd name="connsiteY1" fmla="*/ 1432950 h 1487798"/>
                <a:gd name="connsiteX2" fmla="*/ 1571454 w 4384861"/>
                <a:gd name="connsiteY2" fmla="*/ 1219408 h 1487798"/>
                <a:gd name="connsiteX3" fmla="*/ 1856177 w 4384861"/>
                <a:gd name="connsiteY3" fmla="*/ 781372 h 1487798"/>
                <a:gd name="connsiteX4" fmla="*/ 1982113 w 4384861"/>
                <a:gd name="connsiteY4" fmla="*/ 179072 h 1487798"/>
                <a:gd name="connsiteX5" fmla="*/ 2140901 w 4384861"/>
                <a:gd name="connsiteY5" fmla="*/ 162646 h 1487798"/>
                <a:gd name="connsiteX6" fmla="*/ 2305164 w 4384861"/>
                <a:gd name="connsiteY6" fmla="*/ 978488 h 1487798"/>
                <a:gd name="connsiteX7" fmla="*/ 2891037 w 4384861"/>
                <a:gd name="connsiteY7" fmla="*/ 1411048 h 1487798"/>
                <a:gd name="connsiteX8" fmla="*/ 3416680 w 4384861"/>
                <a:gd name="connsiteY8" fmla="*/ 1471278 h 1487798"/>
                <a:gd name="connsiteX9" fmla="*/ 4298228 w 4384861"/>
                <a:gd name="connsiteY9" fmla="*/ 1487705 h 1487798"/>
                <a:gd name="connsiteX10" fmla="*/ 4303703 w 4384861"/>
                <a:gd name="connsiteY10" fmla="*/ 1476754 h 1487798"/>
                <a:gd name="connsiteX0" fmla="*/ 0 w 4384861"/>
                <a:gd name="connsiteY0" fmla="*/ 1476188 h 1487232"/>
                <a:gd name="connsiteX1" fmla="*/ 1210074 w 4384861"/>
                <a:gd name="connsiteY1" fmla="*/ 1432384 h 1487232"/>
                <a:gd name="connsiteX2" fmla="*/ 1571454 w 4384861"/>
                <a:gd name="connsiteY2" fmla="*/ 1218842 h 1487232"/>
                <a:gd name="connsiteX3" fmla="*/ 1856177 w 4384861"/>
                <a:gd name="connsiteY3" fmla="*/ 780806 h 1487232"/>
                <a:gd name="connsiteX4" fmla="*/ 1982113 w 4384861"/>
                <a:gd name="connsiteY4" fmla="*/ 178506 h 1487232"/>
                <a:gd name="connsiteX5" fmla="*/ 2140901 w 4384861"/>
                <a:gd name="connsiteY5" fmla="*/ 162080 h 1487232"/>
                <a:gd name="connsiteX6" fmla="*/ 2338016 w 4384861"/>
                <a:gd name="connsiteY6" fmla="*/ 966971 h 1487232"/>
                <a:gd name="connsiteX7" fmla="*/ 2891037 w 4384861"/>
                <a:gd name="connsiteY7" fmla="*/ 1410482 h 1487232"/>
                <a:gd name="connsiteX8" fmla="*/ 3416680 w 4384861"/>
                <a:gd name="connsiteY8" fmla="*/ 1470712 h 1487232"/>
                <a:gd name="connsiteX9" fmla="*/ 4298228 w 4384861"/>
                <a:gd name="connsiteY9" fmla="*/ 1487139 h 1487232"/>
                <a:gd name="connsiteX10" fmla="*/ 4303703 w 4384861"/>
                <a:gd name="connsiteY10" fmla="*/ 1476188 h 1487232"/>
                <a:gd name="connsiteX0" fmla="*/ 0 w 4384861"/>
                <a:gd name="connsiteY0" fmla="*/ 1476188 h 1487232"/>
                <a:gd name="connsiteX1" fmla="*/ 1210074 w 4384861"/>
                <a:gd name="connsiteY1" fmla="*/ 1432384 h 1487232"/>
                <a:gd name="connsiteX2" fmla="*/ 1571454 w 4384861"/>
                <a:gd name="connsiteY2" fmla="*/ 1218842 h 1487232"/>
                <a:gd name="connsiteX3" fmla="*/ 1856177 w 4384861"/>
                <a:gd name="connsiteY3" fmla="*/ 780806 h 1487232"/>
                <a:gd name="connsiteX4" fmla="*/ 1982113 w 4384861"/>
                <a:gd name="connsiteY4" fmla="*/ 178506 h 1487232"/>
                <a:gd name="connsiteX5" fmla="*/ 2140901 w 4384861"/>
                <a:gd name="connsiteY5" fmla="*/ 162080 h 1487232"/>
                <a:gd name="connsiteX6" fmla="*/ 2338016 w 4384861"/>
                <a:gd name="connsiteY6" fmla="*/ 966971 h 1487232"/>
                <a:gd name="connsiteX7" fmla="*/ 2633691 w 4384861"/>
                <a:gd name="connsiteY7" fmla="*/ 1273596 h 1487232"/>
                <a:gd name="connsiteX8" fmla="*/ 2891037 w 4384861"/>
                <a:gd name="connsiteY8" fmla="*/ 1410482 h 1487232"/>
                <a:gd name="connsiteX9" fmla="*/ 3416680 w 4384861"/>
                <a:gd name="connsiteY9" fmla="*/ 1470712 h 1487232"/>
                <a:gd name="connsiteX10" fmla="*/ 4298228 w 4384861"/>
                <a:gd name="connsiteY10" fmla="*/ 1487139 h 1487232"/>
                <a:gd name="connsiteX11" fmla="*/ 4303703 w 4384861"/>
                <a:gd name="connsiteY11" fmla="*/ 1476188 h 1487232"/>
                <a:gd name="connsiteX0" fmla="*/ 0 w 4384861"/>
                <a:gd name="connsiteY0" fmla="*/ 1476188 h 1487232"/>
                <a:gd name="connsiteX1" fmla="*/ 1210074 w 4384861"/>
                <a:gd name="connsiteY1" fmla="*/ 1432384 h 1487232"/>
                <a:gd name="connsiteX2" fmla="*/ 1571454 w 4384861"/>
                <a:gd name="connsiteY2" fmla="*/ 1218842 h 1487232"/>
                <a:gd name="connsiteX3" fmla="*/ 1856177 w 4384861"/>
                <a:gd name="connsiteY3" fmla="*/ 780806 h 1487232"/>
                <a:gd name="connsiteX4" fmla="*/ 1982113 w 4384861"/>
                <a:gd name="connsiteY4" fmla="*/ 178506 h 1487232"/>
                <a:gd name="connsiteX5" fmla="*/ 2140901 w 4384861"/>
                <a:gd name="connsiteY5" fmla="*/ 162080 h 1487232"/>
                <a:gd name="connsiteX6" fmla="*/ 2338016 w 4384861"/>
                <a:gd name="connsiteY6" fmla="*/ 966971 h 1487232"/>
                <a:gd name="connsiteX7" fmla="*/ 2639167 w 4384861"/>
                <a:gd name="connsiteY7" fmla="*/ 1295498 h 1487232"/>
                <a:gd name="connsiteX8" fmla="*/ 2891037 w 4384861"/>
                <a:gd name="connsiteY8" fmla="*/ 1410482 h 1487232"/>
                <a:gd name="connsiteX9" fmla="*/ 3416680 w 4384861"/>
                <a:gd name="connsiteY9" fmla="*/ 1470712 h 1487232"/>
                <a:gd name="connsiteX10" fmla="*/ 4298228 w 4384861"/>
                <a:gd name="connsiteY10" fmla="*/ 1487139 h 1487232"/>
                <a:gd name="connsiteX11" fmla="*/ 4303703 w 4384861"/>
                <a:gd name="connsiteY11" fmla="*/ 1476188 h 1487232"/>
                <a:gd name="connsiteX0" fmla="*/ 0 w 4384861"/>
                <a:gd name="connsiteY0" fmla="*/ 1476188 h 1487232"/>
                <a:gd name="connsiteX1" fmla="*/ 1210074 w 4384861"/>
                <a:gd name="connsiteY1" fmla="*/ 1432384 h 1487232"/>
                <a:gd name="connsiteX2" fmla="*/ 1571454 w 4384861"/>
                <a:gd name="connsiteY2" fmla="*/ 1218842 h 1487232"/>
                <a:gd name="connsiteX3" fmla="*/ 1856177 w 4384861"/>
                <a:gd name="connsiteY3" fmla="*/ 780806 h 1487232"/>
                <a:gd name="connsiteX4" fmla="*/ 1982113 w 4384861"/>
                <a:gd name="connsiteY4" fmla="*/ 178506 h 1487232"/>
                <a:gd name="connsiteX5" fmla="*/ 2140901 w 4384861"/>
                <a:gd name="connsiteY5" fmla="*/ 162080 h 1487232"/>
                <a:gd name="connsiteX6" fmla="*/ 2338016 w 4384861"/>
                <a:gd name="connsiteY6" fmla="*/ 966971 h 1487232"/>
                <a:gd name="connsiteX7" fmla="*/ 2639167 w 4384861"/>
                <a:gd name="connsiteY7" fmla="*/ 1295498 h 1487232"/>
                <a:gd name="connsiteX8" fmla="*/ 2891037 w 4384861"/>
                <a:gd name="connsiteY8" fmla="*/ 1410482 h 1487232"/>
                <a:gd name="connsiteX9" fmla="*/ 3416680 w 4384861"/>
                <a:gd name="connsiteY9" fmla="*/ 1470712 h 1487232"/>
                <a:gd name="connsiteX10" fmla="*/ 4298228 w 4384861"/>
                <a:gd name="connsiteY10" fmla="*/ 1487139 h 1487232"/>
                <a:gd name="connsiteX11" fmla="*/ 4303703 w 4384861"/>
                <a:gd name="connsiteY11" fmla="*/ 1476188 h 14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4861" h="1487232">
                  <a:moveTo>
                    <a:pt x="0" y="1476188"/>
                  </a:moveTo>
                  <a:cubicBezTo>
                    <a:pt x="474082" y="1475731"/>
                    <a:pt x="948165" y="1475275"/>
                    <a:pt x="1210074" y="1432384"/>
                  </a:cubicBezTo>
                  <a:cubicBezTo>
                    <a:pt x="1471983" y="1389493"/>
                    <a:pt x="1463770" y="1327438"/>
                    <a:pt x="1571454" y="1218842"/>
                  </a:cubicBezTo>
                  <a:cubicBezTo>
                    <a:pt x="1679138" y="1110246"/>
                    <a:pt x="1787734" y="954195"/>
                    <a:pt x="1856177" y="780806"/>
                  </a:cubicBezTo>
                  <a:cubicBezTo>
                    <a:pt x="1924620" y="607417"/>
                    <a:pt x="1901807" y="489694"/>
                    <a:pt x="1982113" y="178506"/>
                  </a:cubicBezTo>
                  <a:cubicBezTo>
                    <a:pt x="2062419" y="-132682"/>
                    <a:pt x="2081584" y="30669"/>
                    <a:pt x="2140901" y="162080"/>
                  </a:cubicBezTo>
                  <a:cubicBezTo>
                    <a:pt x="2200218" y="293491"/>
                    <a:pt x="2254972" y="778068"/>
                    <a:pt x="2338016" y="966971"/>
                  </a:cubicBezTo>
                  <a:cubicBezTo>
                    <a:pt x="2421060" y="1155874"/>
                    <a:pt x="2546997" y="1221580"/>
                    <a:pt x="2639167" y="1295498"/>
                  </a:cubicBezTo>
                  <a:cubicBezTo>
                    <a:pt x="2769665" y="1347514"/>
                    <a:pt x="2761452" y="1381280"/>
                    <a:pt x="2891037" y="1410482"/>
                  </a:cubicBezTo>
                  <a:cubicBezTo>
                    <a:pt x="3020622" y="1439684"/>
                    <a:pt x="3182148" y="1457936"/>
                    <a:pt x="3416680" y="1470712"/>
                  </a:cubicBezTo>
                  <a:cubicBezTo>
                    <a:pt x="3651212" y="1483488"/>
                    <a:pt x="4298228" y="1487139"/>
                    <a:pt x="4298228" y="1487139"/>
                  </a:cubicBezTo>
                  <a:cubicBezTo>
                    <a:pt x="4446065" y="1488052"/>
                    <a:pt x="4374884" y="1482120"/>
                    <a:pt x="4303703" y="147618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15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22" presetClass="entr" presetSubtype="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par>
                                <p:cTn id="27" presetID="22" presetClass="entr" presetSubtype="1"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up)">
                                      <p:cBhvr>
                                        <p:cTn id="29" dur="500"/>
                                        <p:tgtEl>
                                          <p:spTgt spid="54"/>
                                        </p:tgtEl>
                                      </p:cBhvr>
                                    </p:animEffect>
                                  </p:childTnLst>
                                </p:cTn>
                              </p:par>
                              <p:par>
                                <p:cTn id="30" presetID="22" presetClass="entr" presetSubtype="1"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0" grpId="0"/>
      <p:bldP spid="47"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2"/>
          <p:cNvSpPr txBox="1">
            <a:spLocks/>
          </p:cNvSpPr>
          <p:nvPr/>
        </p:nvSpPr>
        <p:spPr>
          <a:xfrm>
            <a:off x="378619" y="1447800"/>
            <a:ext cx="11084425" cy="4410330"/>
          </a:xfrm>
          <a:prstGeom prst="rect">
            <a:avLst/>
          </a:prstGeom>
        </p:spPr>
        <p:txBody>
          <a:bodyPr>
            <a:normAutofit/>
          </a:bodyPr>
          <a:lstStyle>
            <a:lvl1pPr marL="361950" indent="-361950" algn="l" defTabSz="914400" rtl="0" eaLnBrk="1" latinLnBrk="0" hangingPunct="1">
              <a:lnSpc>
                <a:spcPct val="100000"/>
              </a:lnSpc>
              <a:spcBef>
                <a:spcPts val="500"/>
              </a:spcBef>
              <a:buClr>
                <a:srgbClr val="6F6F6E"/>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rgbClr val="6F6F6E"/>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rgbClr val="6F6F6E"/>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rgbClr val="6F6F6E"/>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rgbClr val="6F6F6E"/>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Request dispatch time: add truncated Gaussian noise</a:t>
            </a:r>
          </a:p>
          <a:p>
            <a:endParaRPr lang="de-CH" dirty="0"/>
          </a:p>
          <a:p>
            <a:endParaRPr lang="de-CH" dirty="0"/>
          </a:p>
          <a:p>
            <a:pPr marL="0" indent="0">
              <a:buNone/>
            </a:pPr>
            <a:endParaRPr lang="de-CH" dirty="0"/>
          </a:p>
          <a:p>
            <a:pPr marL="0" indent="0">
              <a:buNone/>
            </a:pPr>
            <a:endParaRPr lang="de-CH" dirty="0"/>
          </a:p>
          <a:p>
            <a:pPr marL="361950" lvl="1" indent="-361950">
              <a:spcBef>
                <a:spcPts val="500"/>
              </a:spcBef>
            </a:pPr>
            <a:r>
              <a:rPr lang="en-US" sz="2300" dirty="0"/>
              <a:t>Continual observation for half a year</a:t>
            </a:r>
          </a:p>
          <a:p>
            <a:pPr lvl="1"/>
            <a:r>
              <a:rPr lang="en-US" dirty="0"/>
              <a:t>&lt; 5 hours of visiting the entry server</a:t>
            </a:r>
          </a:p>
          <a:p>
            <a:pPr marL="361950" lvl="1" indent="0">
              <a:buNone/>
            </a:pPr>
            <a:r>
              <a:rPr lang="en-US" dirty="0"/>
              <a:t>    (Periodic-observations) per day</a:t>
            </a:r>
          </a:p>
          <a:p>
            <a:pPr lvl="1"/>
            <a:r>
              <a:rPr lang="en-US" dirty="0"/>
              <a:t>&lt; 50 connecting to the entry server</a:t>
            </a:r>
          </a:p>
          <a:p>
            <a:pPr marL="361950" lvl="1" indent="0">
              <a:buNone/>
            </a:pPr>
            <a:r>
              <a:rPr lang="en-US" dirty="0"/>
              <a:t>    (Loading-observations) per day </a:t>
            </a:r>
          </a:p>
          <a:p>
            <a:pPr marL="0" indent="0">
              <a:buNone/>
            </a:pPr>
            <a:endParaRPr lang="en-US" dirty="0"/>
          </a:p>
        </p:txBody>
      </p:sp>
      <p:sp>
        <p:nvSpPr>
          <p:cNvPr id="18" name="Arrow: Right 17"/>
          <p:cNvSpPr/>
          <p:nvPr/>
        </p:nvSpPr>
        <p:spPr>
          <a:xfrm>
            <a:off x="7359710" y="2561094"/>
            <a:ext cx="1117463" cy="432786"/>
          </a:xfrm>
          <a:prstGeom prst="rightArrow">
            <a:avLst>
              <a:gd name="adj1" fmla="val 40285"/>
              <a:gd name="adj2" fmla="val 79142"/>
            </a:avLst>
          </a:prstGeom>
          <a:solidFill>
            <a:schemeClr val="bg1"/>
          </a:solidFill>
          <a:ln w="50800">
            <a:solidFill>
              <a:srgbClr val="5B9BD5"/>
            </a:solid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lang="en-US" sz="1799" dirty="0"/>
          </a:p>
        </p:txBody>
      </p:sp>
      <p:grpSp>
        <p:nvGrpSpPr>
          <p:cNvPr id="64" name="Gruppieren 63"/>
          <p:cNvGrpSpPr/>
          <p:nvPr/>
        </p:nvGrpSpPr>
        <p:grpSpPr>
          <a:xfrm>
            <a:off x="1254585" y="2017703"/>
            <a:ext cx="2409806" cy="1445729"/>
            <a:chOff x="1345114" y="2209655"/>
            <a:chExt cx="1923117" cy="1153747"/>
          </a:xfrm>
        </p:grpSpPr>
        <mc:AlternateContent xmlns:mc="http://schemas.openxmlformats.org/markup-compatibility/2006" xmlns:p14="http://schemas.microsoft.com/office/powerpoint/2010/main">
          <mc:Choice Requires="p14">
            <p:contentPart p14:bwMode="auto" r:id="rId3">
              <p14:nvContentPartPr>
                <p14:cNvPr id="28" name="Ink 27"/>
                <p14:cNvContentPartPr/>
                <p14:nvPr/>
              </p14:nvContentPartPr>
              <p14:xfrm>
                <a:off x="1866435" y="2431074"/>
                <a:ext cx="147743" cy="602165"/>
              </p14:xfrm>
            </p:contentPart>
          </mc:Choice>
          <mc:Fallback xmlns="">
            <p:pic>
              <p:nvPicPr>
                <p:cNvPr id="28" name="Ink 27"/>
                <p:cNvPicPr/>
                <p:nvPr/>
              </p:nvPicPr>
              <p:blipFill>
                <a:blip r:embed="rId4"/>
                <a:stretch>
                  <a:fillRect/>
                </a:stretch>
              </p:blipFill>
              <p:spPr>
                <a:xfrm>
                  <a:off x="1854937" y="2419582"/>
                  <a:ext cx="170738" cy="6251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1726638" y="2431073"/>
                <a:ext cx="147743" cy="602164"/>
              </p14:xfrm>
            </p:contentPart>
          </mc:Choice>
          <mc:Fallback xmlns="">
            <p:pic>
              <p:nvPicPr>
                <p:cNvPr id="12" name="Ink 11"/>
                <p:cNvPicPr/>
                <p:nvPr/>
              </p:nvPicPr>
              <p:blipFill>
                <a:blip r:embed="rId6"/>
                <a:stretch>
                  <a:fillRect/>
                </a:stretch>
              </p:blipFill>
              <p:spPr>
                <a:xfrm>
                  <a:off x="1715140" y="2419581"/>
                  <a:ext cx="170738" cy="625147"/>
                </a:xfrm>
                <a:prstGeom prst="rect">
                  <a:avLst/>
                </a:prstGeom>
              </p:spPr>
            </p:pic>
          </mc:Fallback>
        </mc:AlternateContent>
        <p:cxnSp>
          <p:nvCxnSpPr>
            <p:cNvPr id="6" name="Straight Connector 5"/>
            <p:cNvCxnSpPr>
              <a:cxnSpLocks/>
            </p:cNvCxnSpPr>
            <p:nvPr/>
          </p:nvCxnSpPr>
          <p:spPr>
            <a:xfrm flipH="1">
              <a:off x="1619471" y="2351328"/>
              <a:ext cx="0" cy="681910"/>
            </a:xfrm>
            <a:prstGeom prst="line">
              <a:avLst/>
            </a:prstGeom>
            <a:ln w="28575">
              <a:headEnd type="arrow"/>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flipH="1">
              <a:off x="1619472" y="3033238"/>
              <a:ext cx="1648759" cy="0"/>
            </a:xfrm>
            <a:prstGeom prst="line">
              <a:avLst/>
            </a:prstGeom>
            <a:ln w="28575">
              <a:head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004530" y="2994342"/>
              <a:ext cx="263701" cy="369060"/>
            </a:xfrm>
            <a:prstGeom prst="rect">
              <a:avLst/>
            </a:prstGeom>
            <a:noFill/>
          </p:spPr>
          <p:txBody>
            <a:bodyPr wrap="square" rtlCol="0">
              <a:spAutoFit/>
            </a:bodyPr>
            <a:lstStyle/>
            <a:p>
              <a:r>
                <a:rPr lang="en-US" sz="1799" dirty="0"/>
                <a:t>t</a:t>
              </a:r>
            </a:p>
          </p:txBody>
        </p:sp>
        <p:sp>
          <p:nvSpPr>
            <p:cNvPr id="9" name="TextBox 8"/>
            <p:cNvSpPr txBox="1"/>
            <p:nvPr/>
          </p:nvSpPr>
          <p:spPr>
            <a:xfrm>
              <a:off x="1345114" y="2209655"/>
              <a:ext cx="263701" cy="369060"/>
            </a:xfrm>
            <a:prstGeom prst="rect">
              <a:avLst/>
            </a:prstGeom>
            <a:noFill/>
          </p:spPr>
          <p:txBody>
            <a:bodyPr wrap="square" rtlCol="0">
              <a:spAutoFit/>
            </a:bodyPr>
            <a:lstStyle/>
            <a:p>
              <a:r>
                <a:rPr lang="en-US" sz="1799" dirty="0"/>
                <a:t>p</a:t>
              </a:r>
            </a:p>
          </p:txBody>
        </p:sp>
        <p:cxnSp>
          <p:nvCxnSpPr>
            <p:cNvPr id="10" name="Straight Connector 9"/>
            <p:cNvCxnSpPr>
              <a:cxnSpLocks/>
            </p:cNvCxnSpPr>
            <p:nvPr/>
          </p:nvCxnSpPr>
          <p:spPr>
            <a:xfrm>
              <a:off x="1795789" y="2986744"/>
              <a:ext cx="1795" cy="9298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a:cxnSpLocks/>
            </p:cNvCxnSpPr>
            <p:nvPr/>
          </p:nvCxnSpPr>
          <p:spPr>
            <a:xfrm>
              <a:off x="2904359" y="2986744"/>
              <a:ext cx="1795" cy="92987"/>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664222" y="3026938"/>
              <a:ext cx="246119" cy="276891"/>
            </a:xfrm>
            <a:prstGeom prst="rect">
              <a:avLst/>
            </a:prstGeom>
            <a:noFill/>
          </p:spPr>
          <p:txBody>
            <a:bodyPr wrap="square" rtlCol="0">
              <a:spAutoFit/>
            </a:bodyPr>
            <a:lstStyle/>
            <a:p>
              <a:r>
                <a:rPr lang="en-US" sz="1200" dirty="0"/>
                <a:t>0</a:t>
              </a:r>
            </a:p>
          </p:txBody>
        </p:sp>
      </p:grpSp>
      <p:sp>
        <p:nvSpPr>
          <p:cNvPr id="23" name="Slide Number Placeholder 22">
            <a:extLst>
              <a:ext uri="{FF2B5EF4-FFF2-40B4-BE49-F238E27FC236}">
                <a16:creationId xmlns:a16="http://schemas.microsoft.com/office/drawing/2014/main" id="{A76D079B-0DAF-4703-AD12-92ADB78BE406}"/>
              </a:ext>
            </a:extLst>
          </p:cNvPr>
          <p:cNvSpPr>
            <a:spLocks noGrp="1"/>
          </p:cNvSpPr>
          <p:nvPr>
            <p:ph type="sldNum" sz="quarter" idx="12"/>
          </p:nvPr>
        </p:nvSpPr>
        <p:spPr/>
        <p:txBody>
          <a:bodyPr/>
          <a:lstStyle/>
          <a:p>
            <a:fld id="{EDE109AA-BEFB-46CC-8121-3733BD8688C2}" type="slidenum">
              <a:rPr lang="en-US" smtClean="0"/>
              <a:t>13</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30" name="Fußzeilenplatzhalter 29"/>
          <p:cNvSpPr>
            <a:spLocks noGrp="1"/>
          </p:cNvSpPr>
          <p:nvPr>
            <p:ph type="ftr" sz="quarter" idx="11"/>
          </p:nvPr>
        </p:nvSpPr>
        <p:spPr/>
        <p:txBody>
          <a:bodyPr/>
          <a:lstStyle/>
          <a:p>
            <a:r>
              <a:rPr lang="en-US"/>
              <a:t>David Sommer, Aritra Dhar</a:t>
            </a:r>
          </a:p>
        </p:txBody>
      </p:sp>
      <p:pic>
        <p:nvPicPr>
          <p:cNvPr id="41" name="Grafik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5562" y="3522461"/>
            <a:ext cx="6790091" cy="2709559"/>
          </a:xfrm>
          <a:prstGeom prst="rect">
            <a:avLst/>
          </a:prstGeom>
        </p:spPr>
      </p:pic>
      <p:sp>
        <p:nvSpPr>
          <p:cNvPr id="36" name="Textfeld 35"/>
          <p:cNvSpPr txBox="1"/>
          <p:nvPr/>
        </p:nvSpPr>
        <p:spPr>
          <a:xfrm>
            <a:off x="3975946" y="2370428"/>
            <a:ext cx="682621" cy="1015663"/>
          </a:xfrm>
          <a:prstGeom prst="rect">
            <a:avLst/>
          </a:prstGeom>
          <a:noFill/>
        </p:spPr>
        <p:txBody>
          <a:bodyPr wrap="square" rtlCol="0">
            <a:spAutoFit/>
          </a:bodyPr>
          <a:lstStyle/>
          <a:p>
            <a:r>
              <a:rPr lang="de-CH" sz="6000" dirty="0"/>
              <a:t>*</a:t>
            </a:r>
            <a:endParaRPr lang="en-US" sz="6000" dirty="0"/>
          </a:p>
        </p:txBody>
      </p:sp>
      <p:grpSp>
        <p:nvGrpSpPr>
          <p:cNvPr id="60" name="Gruppieren 59"/>
          <p:cNvGrpSpPr/>
          <p:nvPr/>
        </p:nvGrpSpPr>
        <p:grpSpPr>
          <a:xfrm>
            <a:off x="4480342" y="2010891"/>
            <a:ext cx="2396453" cy="1440995"/>
            <a:chOff x="3872288" y="2203708"/>
            <a:chExt cx="1912461" cy="1149969"/>
          </a:xfrm>
        </p:grpSpPr>
        <p:cxnSp>
          <p:nvCxnSpPr>
            <p:cNvPr id="13" name="Straight Connector 12"/>
            <p:cNvCxnSpPr>
              <a:cxnSpLocks/>
            </p:cNvCxnSpPr>
            <p:nvPr/>
          </p:nvCxnSpPr>
          <p:spPr>
            <a:xfrm flipH="1">
              <a:off x="4135989" y="2351328"/>
              <a:ext cx="0" cy="681910"/>
            </a:xfrm>
            <a:prstGeom prst="line">
              <a:avLst/>
            </a:prstGeom>
            <a:ln w="28575">
              <a:headEnd type="arrow"/>
            </a:ln>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p:nvCxnSpPr>
          <p:spPr>
            <a:xfrm flipH="1">
              <a:off x="4135990" y="3033238"/>
              <a:ext cx="1648759" cy="0"/>
            </a:xfrm>
            <a:prstGeom prst="line">
              <a:avLst/>
            </a:prstGeom>
            <a:ln w="28575">
              <a:head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521048" y="2984617"/>
              <a:ext cx="263701" cy="369060"/>
            </a:xfrm>
            <a:prstGeom prst="rect">
              <a:avLst/>
            </a:prstGeom>
            <a:noFill/>
          </p:spPr>
          <p:txBody>
            <a:bodyPr wrap="square" rtlCol="0">
              <a:spAutoFit/>
            </a:bodyPr>
            <a:lstStyle/>
            <a:p>
              <a:r>
                <a:rPr lang="en-US" sz="1799" dirty="0"/>
                <a:t>t</a:t>
              </a:r>
            </a:p>
          </p:txBody>
        </p:sp>
        <p:cxnSp>
          <p:nvCxnSpPr>
            <p:cNvPr id="17" name="Straight Connector 16"/>
            <p:cNvCxnSpPr>
              <a:cxnSpLocks/>
            </p:cNvCxnSpPr>
            <p:nvPr/>
          </p:nvCxnSpPr>
          <p:spPr>
            <a:xfrm>
              <a:off x="5420878" y="2986744"/>
              <a:ext cx="1795" cy="92987"/>
            </a:xfrm>
            <a:prstGeom prst="line">
              <a:avLst/>
            </a:prstGeom>
            <a:ln w="1905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172822" y="3026938"/>
              <a:ext cx="246119" cy="276891"/>
            </a:xfrm>
            <a:prstGeom prst="rect">
              <a:avLst/>
            </a:prstGeom>
            <a:noFill/>
          </p:spPr>
          <p:txBody>
            <a:bodyPr wrap="square" rtlCol="0">
              <a:spAutoFit/>
            </a:bodyPr>
            <a:lstStyle/>
            <a:p>
              <a:r>
                <a:rPr lang="en-US" sz="1200" dirty="0"/>
                <a:t>0</a:t>
              </a:r>
            </a:p>
          </p:txBody>
        </p:sp>
        <p:sp>
          <p:nvSpPr>
            <p:cNvPr id="22" name="TextBox 21"/>
            <p:cNvSpPr txBox="1"/>
            <p:nvPr/>
          </p:nvSpPr>
          <p:spPr>
            <a:xfrm>
              <a:off x="5297818" y="3031830"/>
              <a:ext cx="246119" cy="276891"/>
            </a:xfrm>
            <a:prstGeom prst="rect">
              <a:avLst/>
            </a:prstGeom>
            <a:noFill/>
          </p:spPr>
          <p:txBody>
            <a:bodyPr wrap="square" rtlCol="0">
              <a:spAutoFit/>
            </a:bodyPr>
            <a:lstStyle/>
            <a:p>
              <a:r>
                <a:rPr lang="en-US" sz="1200" dirty="0"/>
                <a:t>w</a:t>
              </a:r>
            </a:p>
          </p:txBody>
        </p:sp>
        <p:sp>
          <p:nvSpPr>
            <p:cNvPr id="27" name="TextBox 26"/>
            <p:cNvSpPr txBox="1"/>
            <p:nvPr/>
          </p:nvSpPr>
          <p:spPr>
            <a:xfrm>
              <a:off x="3872288" y="2203708"/>
              <a:ext cx="263701" cy="369060"/>
            </a:xfrm>
            <a:prstGeom prst="rect">
              <a:avLst/>
            </a:prstGeom>
            <a:noFill/>
          </p:spPr>
          <p:txBody>
            <a:bodyPr wrap="square" rtlCol="0">
              <a:spAutoFit/>
            </a:bodyPr>
            <a:lstStyle/>
            <a:p>
              <a:r>
                <a:rPr lang="en-US" sz="1799" dirty="0"/>
                <a:t>p</a:t>
              </a:r>
            </a:p>
          </p:txBody>
        </p:sp>
        <p:cxnSp>
          <p:nvCxnSpPr>
            <p:cNvPr id="53" name="Straight Connector 16"/>
            <p:cNvCxnSpPr>
              <a:cxnSpLocks/>
            </p:cNvCxnSpPr>
            <p:nvPr/>
          </p:nvCxnSpPr>
          <p:spPr>
            <a:xfrm>
              <a:off x="4302340" y="2986744"/>
              <a:ext cx="1795" cy="92987"/>
            </a:xfrm>
            <a:prstGeom prst="line">
              <a:avLst/>
            </a:prstGeom>
            <a:ln w="19050"/>
          </p:spPr>
          <p:style>
            <a:lnRef idx="1">
              <a:schemeClr val="dk1"/>
            </a:lnRef>
            <a:fillRef idx="0">
              <a:schemeClr val="dk1"/>
            </a:fillRef>
            <a:effectRef idx="0">
              <a:schemeClr val="dk1"/>
            </a:effectRef>
            <a:fontRef idx="minor">
              <a:schemeClr val="tx1"/>
            </a:fontRef>
          </p:style>
        </p:cxnSp>
        <p:sp>
          <p:nvSpPr>
            <p:cNvPr id="37" name="Freihandform 36"/>
            <p:cNvSpPr/>
            <p:nvPr/>
          </p:nvSpPr>
          <p:spPr>
            <a:xfrm>
              <a:off x="4300686" y="2480789"/>
              <a:ext cx="1111401" cy="542996"/>
            </a:xfrm>
            <a:custGeom>
              <a:avLst/>
              <a:gdLst>
                <a:gd name="connsiteX0" fmla="*/ 23151 w 1159963"/>
                <a:gd name="connsiteY0" fmla="*/ 352425 h 356260"/>
                <a:gd name="connsiteX1" fmla="*/ 23151 w 1159963"/>
                <a:gd name="connsiteY1" fmla="*/ 238125 h 356260"/>
                <a:gd name="connsiteX2" fmla="*/ 27914 w 1159963"/>
                <a:gd name="connsiteY2" fmla="*/ 252412 h 356260"/>
                <a:gd name="connsiteX3" fmla="*/ 385101 w 1159963"/>
                <a:gd name="connsiteY3" fmla="*/ 161925 h 356260"/>
                <a:gd name="connsiteX4" fmla="*/ 523214 w 1159963"/>
                <a:gd name="connsiteY4" fmla="*/ 0 h 356260"/>
                <a:gd name="connsiteX5" fmla="*/ 680376 w 1159963"/>
                <a:gd name="connsiteY5" fmla="*/ 161925 h 356260"/>
                <a:gd name="connsiteX6" fmla="*/ 1109001 w 1159963"/>
                <a:gd name="connsiteY6" fmla="*/ 242887 h 356260"/>
                <a:gd name="connsiteX7" fmla="*/ 1151864 w 1159963"/>
                <a:gd name="connsiteY7" fmla="*/ 342900 h 356260"/>
                <a:gd name="connsiteX8" fmla="*/ 1156626 w 1159963"/>
                <a:gd name="connsiteY8" fmla="*/ 352425 h 356260"/>
                <a:gd name="connsiteX0" fmla="*/ 26899 w 1163711"/>
                <a:gd name="connsiteY0" fmla="*/ 352425 h 356260"/>
                <a:gd name="connsiteX1" fmla="*/ 26899 w 1163711"/>
                <a:gd name="connsiteY1" fmla="*/ 238125 h 356260"/>
                <a:gd name="connsiteX2" fmla="*/ 388849 w 1163711"/>
                <a:gd name="connsiteY2" fmla="*/ 161925 h 356260"/>
                <a:gd name="connsiteX3" fmla="*/ 526962 w 1163711"/>
                <a:gd name="connsiteY3" fmla="*/ 0 h 356260"/>
                <a:gd name="connsiteX4" fmla="*/ 684124 w 1163711"/>
                <a:gd name="connsiteY4" fmla="*/ 161925 h 356260"/>
                <a:gd name="connsiteX5" fmla="*/ 1112749 w 1163711"/>
                <a:gd name="connsiteY5" fmla="*/ 242887 h 356260"/>
                <a:gd name="connsiteX6" fmla="*/ 1155612 w 1163711"/>
                <a:gd name="connsiteY6" fmla="*/ 342900 h 356260"/>
                <a:gd name="connsiteX7" fmla="*/ 1160374 w 1163711"/>
                <a:gd name="connsiteY7" fmla="*/ 352425 h 356260"/>
                <a:gd name="connsiteX0" fmla="*/ 177 w 1136989"/>
                <a:gd name="connsiteY0" fmla="*/ 352425 h 356260"/>
                <a:gd name="connsiteX1" fmla="*/ 177 w 1136989"/>
                <a:gd name="connsiteY1" fmla="*/ 238125 h 356260"/>
                <a:gd name="connsiteX2" fmla="*/ 362127 w 1136989"/>
                <a:gd name="connsiteY2" fmla="*/ 161925 h 356260"/>
                <a:gd name="connsiteX3" fmla="*/ 500240 w 1136989"/>
                <a:gd name="connsiteY3" fmla="*/ 0 h 356260"/>
                <a:gd name="connsiteX4" fmla="*/ 657402 w 1136989"/>
                <a:gd name="connsiteY4" fmla="*/ 161925 h 356260"/>
                <a:gd name="connsiteX5" fmla="*/ 1086027 w 1136989"/>
                <a:gd name="connsiteY5" fmla="*/ 242887 h 356260"/>
                <a:gd name="connsiteX6" fmla="*/ 1128890 w 1136989"/>
                <a:gd name="connsiteY6" fmla="*/ 342900 h 356260"/>
                <a:gd name="connsiteX7" fmla="*/ 1133652 w 1136989"/>
                <a:gd name="connsiteY7" fmla="*/ 352425 h 356260"/>
                <a:gd name="connsiteX0" fmla="*/ 19373 w 1156185"/>
                <a:gd name="connsiteY0" fmla="*/ 352618 h 356453"/>
                <a:gd name="connsiteX1" fmla="*/ 19373 w 1156185"/>
                <a:gd name="connsiteY1" fmla="*/ 238318 h 356453"/>
                <a:gd name="connsiteX2" fmla="*/ 279723 w 1156185"/>
                <a:gd name="connsiteY2" fmla="*/ 197043 h 356453"/>
                <a:gd name="connsiteX3" fmla="*/ 519436 w 1156185"/>
                <a:gd name="connsiteY3" fmla="*/ 193 h 356453"/>
                <a:gd name="connsiteX4" fmla="*/ 676598 w 1156185"/>
                <a:gd name="connsiteY4" fmla="*/ 162118 h 356453"/>
                <a:gd name="connsiteX5" fmla="*/ 1105223 w 1156185"/>
                <a:gd name="connsiteY5" fmla="*/ 243080 h 356453"/>
                <a:gd name="connsiteX6" fmla="*/ 1148086 w 1156185"/>
                <a:gd name="connsiteY6" fmla="*/ 343093 h 356453"/>
                <a:gd name="connsiteX7" fmla="*/ 1152848 w 1156185"/>
                <a:gd name="connsiteY7" fmla="*/ 352618 h 356453"/>
                <a:gd name="connsiteX0" fmla="*/ 19373 w 1156185"/>
                <a:gd name="connsiteY0" fmla="*/ 352618 h 356453"/>
                <a:gd name="connsiteX1" fmla="*/ 19373 w 1156185"/>
                <a:gd name="connsiteY1" fmla="*/ 238318 h 356453"/>
                <a:gd name="connsiteX2" fmla="*/ 279723 w 1156185"/>
                <a:gd name="connsiteY2" fmla="*/ 197043 h 356453"/>
                <a:gd name="connsiteX3" fmla="*/ 519436 w 1156185"/>
                <a:gd name="connsiteY3" fmla="*/ 193 h 356453"/>
                <a:gd name="connsiteX4" fmla="*/ 676598 w 1156185"/>
                <a:gd name="connsiteY4" fmla="*/ 162118 h 356453"/>
                <a:gd name="connsiteX5" fmla="*/ 1105223 w 1156185"/>
                <a:gd name="connsiteY5" fmla="*/ 243080 h 356453"/>
                <a:gd name="connsiteX6" fmla="*/ 1148086 w 1156185"/>
                <a:gd name="connsiteY6" fmla="*/ 343093 h 356453"/>
                <a:gd name="connsiteX7" fmla="*/ 1152848 w 1156185"/>
                <a:gd name="connsiteY7" fmla="*/ 352618 h 356453"/>
                <a:gd name="connsiteX0" fmla="*/ 1036 w 1137848"/>
                <a:gd name="connsiteY0" fmla="*/ 352618 h 356453"/>
                <a:gd name="connsiteX1" fmla="*/ 1036 w 1137848"/>
                <a:gd name="connsiteY1" fmla="*/ 238318 h 356453"/>
                <a:gd name="connsiteX2" fmla="*/ 261386 w 1137848"/>
                <a:gd name="connsiteY2" fmla="*/ 197043 h 356453"/>
                <a:gd name="connsiteX3" fmla="*/ 501099 w 1137848"/>
                <a:gd name="connsiteY3" fmla="*/ 193 h 356453"/>
                <a:gd name="connsiteX4" fmla="*/ 658261 w 1137848"/>
                <a:gd name="connsiteY4" fmla="*/ 162118 h 356453"/>
                <a:gd name="connsiteX5" fmla="*/ 1086886 w 1137848"/>
                <a:gd name="connsiteY5" fmla="*/ 243080 h 356453"/>
                <a:gd name="connsiteX6" fmla="*/ 1129749 w 1137848"/>
                <a:gd name="connsiteY6" fmla="*/ 343093 h 356453"/>
                <a:gd name="connsiteX7" fmla="*/ 1134511 w 1137848"/>
                <a:gd name="connsiteY7" fmla="*/ 352618 h 356453"/>
                <a:gd name="connsiteX0" fmla="*/ 22666 w 1159478"/>
                <a:gd name="connsiteY0" fmla="*/ 352452 h 356287"/>
                <a:gd name="connsiteX1" fmla="*/ 22666 w 1159478"/>
                <a:gd name="connsiteY1" fmla="*/ 238152 h 356287"/>
                <a:gd name="connsiteX2" fmla="*/ 327466 w 1159478"/>
                <a:gd name="connsiteY2" fmla="*/ 174652 h 356287"/>
                <a:gd name="connsiteX3" fmla="*/ 522729 w 1159478"/>
                <a:gd name="connsiteY3" fmla="*/ 27 h 356287"/>
                <a:gd name="connsiteX4" fmla="*/ 679891 w 1159478"/>
                <a:gd name="connsiteY4" fmla="*/ 161952 h 356287"/>
                <a:gd name="connsiteX5" fmla="*/ 1108516 w 1159478"/>
                <a:gd name="connsiteY5" fmla="*/ 242914 h 356287"/>
                <a:gd name="connsiteX6" fmla="*/ 1151379 w 1159478"/>
                <a:gd name="connsiteY6" fmla="*/ 342927 h 356287"/>
                <a:gd name="connsiteX7" fmla="*/ 1156141 w 1159478"/>
                <a:gd name="connsiteY7" fmla="*/ 352452 h 356287"/>
                <a:gd name="connsiteX0" fmla="*/ 22666 w 1159478"/>
                <a:gd name="connsiteY0" fmla="*/ 352452 h 356287"/>
                <a:gd name="connsiteX1" fmla="*/ 22666 w 1159478"/>
                <a:gd name="connsiteY1" fmla="*/ 238152 h 356287"/>
                <a:gd name="connsiteX2" fmla="*/ 327466 w 1159478"/>
                <a:gd name="connsiteY2" fmla="*/ 174652 h 356287"/>
                <a:gd name="connsiteX3" fmla="*/ 522729 w 1159478"/>
                <a:gd name="connsiteY3" fmla="*/ 27 h 356287"/>
                <a:gd name="connsiteX4" fmla="*/ 679891 w 1159478"/>
                <a:gd name="connsiteY4" fmla="*/ 161952 h 356287"/>
                <a:gd name="connsiteX5" fmla="*/ 1108516 w 1159478"/>
                <a:gd name="connsiteY5" fmla="*/ 242914 h 356287"/>
                <a:gd name="connsiteX6" fmla="*/ 1151379 w 1159478"/>
                <a:gd name="connsiteY6" fmla="*/ 342927 h 356287"/>
                <a:gd name="connsiteX7" fmla="*/ 1156141 w 1159478"/>
                <a:gd name="connsiteY7" fmla="*/ 352452 h 356287"/>
                <a:gd name="connsiteX0" fmla="*/ 22666 w 1159478"/>
                <a:gd name="connsiteY0" fmla="*/ 352452 h 356287"/>
                <a:gd name="connsiteX1" fmla="*/ 22666 w 1159478"/>
                <a:gd name="connsiteY1" fmla="*/ 238152 h 356287"/>
                <a:gd name="connsiteX2" fmla="*/ 327466 w 1159478"/>
                <a:gd name="connsiteY2" fmla="*/ 174652 h 356287"/>
                <a:gd name="connsiteX3" fmla="*/ 522729 w 1159478"/>
                <a:gd name="connsiteY3" fmla="*/ 27 h 356287"/>
                <a:gd name="connsiteX4" fmla="*/ 679891 w 1159478"/>
                <a:gd name="connsiteY4" fmla="*/ 161952 h 356287"/>
                <a:gd name="connsiteX5" fmla="*/ 1108516 w 1159478"/>
                <a:gd name="connsiteY5" fmla="*/ 242914 h 356287"/>
                <a:gd name="connsiteX6" fmla="*/ 1151379 w 1159478"/>
                <a:gd name="connsiteY6" fmla="*/ 342927 h 356287"/>
                <a:gd name="connsiteX7" fmla="*/ 1156141 w 1159478"/>
                <a:gd name="connsiteY7" fmla="*/ 352452 h 356287"/>
                <a:gd name="connsiteX0" fmla="*/ 22666 w 1159478"/>
                <a:gd name="connsiteY0" fmla="*/ 352452 h 356287"/>
                <a:gd name="connsiteX1" fmla="*/ 22666 w 1159478"/>
                <a:gd name="connsiteY1" fmla="*/ 238152 h 356287"/>
                <a:gd name="connsiteX2" fmla="*/ 327466 w 1159478"/>
                <a:gd name="connsiteY2" fmla="*/ 174652 h 356287"/>
                <a:gd name="connsiteX3" fmla="*/ 522729 w 1159478"/>
                <a:gd name="connsiteY3" fmla="*/ 27 h 356287"/>
                <a:gd name="connsiteX4" fmla="*/ 679891 w 1159478"/>
                <a:gd name="connsiteY4" fmla="*/ 161952 h 356287"/>
                <a:gd name="connsiteX5" fmla="*/ 1108516 w 1159478"/>
                <a:gd name="connsiteY5" fmla="*/ 242914 h 356287"/>
                <a:gd name="connsiteX6" fmla="*/ 1151379 w 1159478"/>
                <a:gd name="connsiteY6" fmla="*/ 342927 h 356287"/>
                <a:gd name="connsiteX7" fmla="*/ 1156141 w 1159478"/>
                <a:gd name="connsiteY7" fmla="*/ 352452 h 356287"/>
                <a:gd name="connsiteX0" fmla="*/ 12 w 1136824"/>
                <a:gd name="connsiteY0" fmla="*/ 352452 h 356287"/>
                <a:gd name="connsiteX1" fmla="*/ 12 w 1136824"/>
                <a:gd name="connsiteY1" fmla="*/ 238152 h 356287"/>
                <a:gd name="connsiteX2" fmla="*/ 304812 w 1136824"/>
                <a:gd name="connsiteY2" fmla="*/ 174652 h 356287"/>
                <a:gd name="connsiteX3" fmla="*/ 500075 w 1136824"/>
                <a:gd name="connsiteY3" fmla="*/ 27 h 356287"/>
                <a:gd name="connsiteX4" fmla="*/ 657237 w 1136824"/>
                <a:gd name="connsiteY4" fmla="*/ 161952 h 356287"/>
                <a:gd name="connsiteX5" fmla="*/ 1085862 w 1136824"/>
                <a:gd name="connsiteY5" fmla="*/ 242914 h 356287"/>
                <a:gd name="connsiteX6" fmla="*/ 1128725 w 1136824"/>
                <a:gd name="connsiteY6" fmla="*/ 342927 h 356287"/>
                <a:gd name="connsiteX7" fmla="*/ 1133487 w 1136824"/>
                <a:gd name="connsiteY7" fmla="*/ 352452 h 356287"/>
                <a:gd name="connsiteX0" fmla="*/ 12 w 1136824"/>
                <a:gd name="connsiteY0" fmla="*/ 352452 h 356287"/>
                <a:gd name="connsiteX1" fmla="*/ 12 w 1136824"/>
                <a:gd name="connsiteY1" fmla="*/ 238152 h 356287"/>
                <a:gd name="connsiteX2" fmla="*/ 304812 w 1136824"/>
                <a:gd name="connsiteY2" fmla="*/ 174652 h 356287"/>
                <a:gd name="connsiteX3" fmla="*/ 500075 w 1136824"/>
                <a:gd name="connsiteY3" fmla="*/ 27 h 356287"/>
                <a:gd name="connsiteX4" fmla="*/ 657237 w 1136824"/>
                <a:gd name="connsiteY4" fmla="*/ 161952 h 356287"/>
                <a:gd name="connsiteX5" fmla="*/ 1085862 w 1136824"/>
                <a:gd name="connsiteY5" fmla="*/ 242914 h 356287"/>
                <a:gd name="connsiteX6" fmla="*/ 1128725 w 1136824"/>
                <a:gd name="connsiteY6" fmla="*/ 342927 h 356287"/>
                <a:gd name="connsiteX7" fmla="*/ 1133487 w 1136824"/>
                <a:gd name="connsiteY7" fmla="*/ 352452 h 356287"/>
                <a:gd name="connsiteX0" fmla="*/ 12 w 1136824"/>
                <a:gd name="connsiteY0" fmla="*/ 352452 h 356287"/>
                <a:gd name="connsiteX1" fmla="*/ 12 w 1136824"/>
                <a:gd name="connsiteY1" fmla="*/ 238152 h 356287"/>
                <a:gd name="connsiteX2" fmla="*/ 304812 w 1136824"/>
                <a:gd name="connsiteY2" fmla="*/ 174652 h 356287"/>
                <a:gd name="connsiteX3" fmla="*/ 500075 w 1136824"/>
                <a:gd name="connsiteY3" fmla="*/ 27 h 356287"/>
                <a:gd name="connsiteX4" fmla="*/ 657237 w 1136824"/>
                <a:gd name="connsiteY4" fmla="*/ 161952 h 356287"/>
                <a:gd name="connsiteX5" fmla="*/ 1085862 w 1136824"/>
                <a:gd name="connsiteY5" fmla="*/ 242914 h 356287"/>
                <a:gd name="connsiteX6" fmla="*/ 1128725 w 1136824"/>
                <a:gd name="connsiteY6" fmla="*/ 342927 h 356287"/>
                <a:gd name="connsiteX7" fmla="*/ 1133487 w 1136824"/>
                <a:gd name="connsiteY7" fmla="*/ 352452 h 356287"/>
                <a:gd name="connsiteX0" fmla="*/ 12 w 1136824"/>
                <a:gd name="connsiteY0" fmla="*/ 352452 h 356287"/>
                <a:gd name="connsiteX1" fmla="*/ 12 w 1136824"/>
                <a:gd name="connsiteY1" fmla="*/ 238152 h 356287"/>
                <a:gd name="connsiteX2" fmla="*/ 304812 w 1136824"/>
                <a:gd name="connsiteY2" fmla="*/ 174652 h 356287"/>
                <a:gd name="connsiteX3" fmla="*/ 500075 w 1136824"/>
                <a:gd name="connsiteY3" fmla="*/ 27 h 356287"/>
                <a:gd name="connsiteX4" fmla="*/ 657237 w 1136824"/>
                <a:gd name="connsiteY4" fmla="*/ 161952 h 356287"/>
                <a:gd name="connsiteX5" fmla="*/ 1085862 w 1136824"/>
                <a:gd name="connsiteY5" fmla="*/ 242914 h 356287"/>
                <a:gd name="connsiteX6" fmla="*/ 1128725 w 1136824"/>
                <a:gd name="connsiteY6" fmla="*/ 342927 h 356287"/>
                <a:gd name="connsiteX7" fmla="*/ 1133487 w 1136824"/>
                <a:gd name="connsiteY7" fmla="*/ 352452 h 356287"/>
                <a:gd name="connsiteX0" fmla="*/ 12 w 1136824"/>
                <a:gd name="connsiteY0" fmla="*/ 352452 h 356287"/>
                <a:gd name="connsiteX1" fmla="*/ 12 w 1136824"/>
                <a:gd name="connsiteY1" fmla="*/ 238152 h 356287"/>
                <a:gd name="connsiteX2" fmla="*/ 304812 w 1136824"/>
                <a:gd name="connsiteY2" fmla="*/ 174652 h 356287"/>
                <a:gd name="connsiteX3" fmla="*/ 500075 w 1136824"/>
                <a:gd name="connsiteY3" fmla="*/ 27 h 356287"/>
                <a:gd name="connsiteX4" fmla="*/ 657237 w 1136824"/>
                <a:gd name="connsiteY4" fmla="*/ 161952 h 356287"/>
                <a:gd name="connsiteX5" fmla="*/ 1085862 w 1136824"/>
                <a:gd name="connsiteY5" fmla="*/ 242914 h 356287"/>
                <a:gd name="connsiteX6" fmla="*/ 1128725 w 1136824"/>
                <a:gd name="connsiteY6" fmla="*/ 342927 h 356287"/>
                <a:gd name="connsiteX7" fmla="*/ 1133487 w 1136824"/>
                <a:gd name="connsiteY7" fmla="*/ 352452 h 356287"/>
                <a:gd name="connsiteX0" fmla="*/ 571500 w 1708312"/>
                <a:gd name="connsiteY0" fmla="*/ 352452 h 685127"/>
                <a:gd name="connsiteX1" fmla="*/ 0 w 1708312"/>
                <a:gd name="connsiteY1" fmla="*/ 650902 h 685127"/>
                <a:gd name="connsiteX2" fmla="*/ 876300 w 1708312"/>
                <a:gd name="connsiteY2" fmla="*/ 174652 h 685127"/>
                <a:gd name="connsiteX3" fmla="*/ 1071563 w 1708312"/>
                <a:gd name="connsiteY3" fmla="*/ 27 h 685127"/>
                <a:gd name="connsiteX4" fmla="*/ 1228725 w 1708312"/>
                <a:gd name="connsiteY4" fmla="*/ 161952 h 685127"/>
                <a:gd name="connsiteX5" fmla="*/ 1657350 w 1708312"/>
                <a:gd name="connsiteY5" fmla="*/ 242914 h 685127"/>
                <a:gd name="connsiteX6" fmla="*/ 1700213 w 1708312"/>
                <a:gd name="connsiteY6" fmla="*/ 342927 h 685127"/>
                <a:gd name="connsiteX7" fmla="*/ 1704975 w 1708312"/>
                <a:gd name="connsiteY7" fmla="*/ 352452 h 685127"/>
                <a:gd name="connsiteX0" fmla="*/ 6350 w 1708312"/>
                <a:gd name="connsiteY0" fmla="*/ 781077 h 781077"/>
                <a:gd name="connsiteX1" fmla="*/ 0 w 1708312"/>
                <a:gd name="connsiteY1" fmla="*/ 650902 h 781077"/>
                <a:gd name="connsiteX2" fmla="*/ 876300 w 1708312"/>
                <a:gd name="connsiteY2" fmla="*/ 174652 h 781077"/>
                <a:gd name="connsiteX3" fmla="*/ 1071563 w 1708312"/>
                <a:gd name="connsiteY3" fmla="*/ 27 h 781077"/>
                <a:gd name="connsiteX4" fmla="*/ 1228725 w 1708312"/>
                <a:gd name="connsiteY4" fmla="*/ 161952 h 781077"/>
                <a:gd name="connsiteX5" fmla="*/ 1657350 w 1708312"/>
                <a:gd name="connsiteY5" fmla="*/ 242914 h 781077"/>
                <a:gd name="connsiteX6" fmla="*/ 1700213 w 1708312"/>
                <a:gd name="connsiteY6" fmla="*/ 342927 h 781077"/>
                <a:gd name="connsiteX7" fmla="*/ 1704975 w 1708312"/>
                <a:gd name="connsiteY7" fmla="*/ 352452 h 781077"/>
                <a:gd name="connsiteX0" fmla="*/ 6350 w 1708312"/>
                <a:gd name="connsiteY0" fmla="*/ 785593 h 785593"/>
                <a:gd name="connsiteX1" fmla="*/ 0 w 1708312"/>
                <a:gd name="connsiteY1" fmla="*/ 655418 h 785593"/>
                <a:gd name="connsiteX2" fmla="*/ 708025 w 1708312"/>
                <a:gd name="connsiteY2" fmla="*/ 363318 h 785593"/>
                <a:gd name="connsiteX3" fmla="*/ 1071563 w 1708312"/>
                <a:gd name="connsiteY3" fmla="*/ 4543 h 785593"/>
                <a:gd name="connsiteX4" fmla="*/ 1228725 w 1708312"/>
                <a:gd name="connsiteY4" fmla="*/ 166468 h 785593"/>
                <a:gd name="connsiteX5" fmla="*/ 1657350 w 1708312"/>
                <a:gd name="connsiteY5" fmla="*/ 247430 h 785593"/>
                <a:gd name="connsiteX6" fmla="*/ 1700213 w 1708312"/>
                <a:gd name="connsiteY6" fmla="*/ 347443 h 785593"/>
                <a:gd name="connsiteX7" fmla="*/ 1704975 w 1708312"/>
                <a:gd name="connsiteY7" fmla="*/ 356968 h 785593"/>
                <a:gd name="connsiteX0" fmla="*/ 6350 w 1708312"/>
                <a:gd name="connsiteY0" fmla="*/ 785593 h 785593"/>
                <a:gd name="connsiteX1" fmla="*/ 0 w 1708312"/>
                <a:gd name="connsiteY1" fmla="*/ 655418 h 785593"/>
                <a:gd name="connsiteX2" fmla="*/ 708025 w 1708312"/>
                <a:gd name="connsiteY2" fmla="*/ 363318 h 785593"/>
                <a:gd name="connsiteX3" fmla="*/ 1071563 w 1708312"/>
                <a:gd name="connsiteY3" fmla="*/ 4543 h 785593"/>
                <a:gd name="connsiteX4" fmla="*/ 1228725 w 1708312"/>
                <a:gd name="connsiteY4" fmla="*/ 166468 h 785593"/>
                <a:gd name="connsiteX5" fmla="*/ 1657350 w 1708312"/>
                <a:gd name="connsiteY5" fmla="*/ 247430 h 785593"/>
                <a:gd name="connsiteX6" fmla="*/ 1700213 w 1708312"/>
                <a:gd name="connsiteY6" fmla="*/ 347443 h 785593"/>
                <a:gd name="connsiteX7" fmla="*/ 1704975 w 1708312"/>
                <a:gd name="connsiteY7" fmla="*/ 356968 h 785593"/>
                <a:gd name="connsiteX0" fmla="*/ 6350 w 1708312"/>
                <a:gd name="connsiteY0" fmla="*/ 782488 h 782488"/>
                <a:gd name="connsiteX1" fmla="*/ 0 w 1708312"/>
                <a:gd name="connsiteY1" fmla="*/ 652313 h 782488"/>
                <a:gd name="connsiteX2" fmla="*/ 708025 w 1708312"/>
                <a:gd name="connsiteY2" fmla="*/ 360213 h 782488"/>
                <a:gd name="connsiteX3" fmla="*/ 1033463 w 1708312"/>
                <a:gd name="connsiteY3" fmla="*/ 4613 h 782488"/>
                <a:gd name="connsiteX4" fmla="*/ 1228725 w 1708312"/>
                <a:gd name="connsiteY4" fmla="*/ 163363 h 782488"/>
                <a:gd name="connsiteX5" fmla="*/ 1657350 w 1708312"/>
                <a:gd name="connsiteY5" fmla="*/ 244325 h 782488"/>
                <a:gd name="connsiteX6" fmla="*/ 1700213 w 1708312"/>
                <a:gd name="connsiteY6" fmla="*/ 344338 h 782488"/>
                <a:gd name="connsiteX7" fmla="*/ 1704975 w 1708312"/>
                <a:gd name="connsiteY7" fmla="*/ 353863 h 782488"/>
                <a:gd name="connsiteX0" fmla="*/ 6350 w 1708312"/>
                <a:gd name="connsiteY0" fmla="*/ 777982 h 777982"/>
                <a:gd name="connsiteX1" fmla="*/ 0 w 1708312"/>
                <a:gd name="connsiteY1" fmla="*/ 647807 h 777982"/>
                <a:gd name="connsiteX2" fmla="*/ 708025 w 1708312"/>
                <a:gd name="connsiteY2" fmla="*/ 355707 h 777982"/>
                <a:gd name="connsiteX3" fmla="*/ 1033463 w 1708312"/>
                <a:gd name="connsiteY3" fmla="*/ 107 h 777982"/>
                <a:gd name="connsiteX4" fmla="*/ 1228725 w 1708312"/>
                <a:gd name="connsiteY4" fmla="*/ 158857 h 777982"/>
                <a:gd name="connsiteX5" fmla="*/ 1657350 w 1708312"/>
                <a:gd name="connsiteY5" fmla="*/ 239819 h 777982"/>
                <a:gd name="connsiteX6" fmla="*/ 1700213 w 1708312"/>
                <a:gd name="connsiteY6" fmla="*/ 339832 h 777982"/>
                <a:gd name="connsiteX7" fmla="*/ 1704975 w 1708312"/>
                <a:gd name="connsiteY7" fmla="*/ 349357 h 777982"/>
                <a:gd name="connsiteX0" fmla="*/ 6350 w 1706271"/>
                <a:gd name="connsiteY0" fmla="*/ 777878 h 777878"/>
                <a:gd name="connsiteX1" fmla="*/ 0 w 1706271"/>
                <a:gd name="connsiteY1" fmla="*/ 647703 h 777878"/>
                <a:gd name="connsiteX2" fmla="*/ 708025 w 1706271"/>
                <a:gd name="connsiteY2" fmla="*/ 355603 h 777878"/>
                <a:gd name="connsiteX3" fmla="*/ 1033463 w 1706271"/>
                <a:gd name="connsiteY3" fmla="*/ 3 h 777878"/>
                <a:gd name="connsiteX4" fmla="*/ 1387475 w 1706271"/>
                <a:gd name="connsiteY4" fmla="*/ 349253 h 777878"/>
                <a:gd name="connsiteX5" fmla="*/ 1657350 w 1706271"/>
                <a:gd name="connsiteY5" fmla="*/ 239715 h 777878"/>
                <a:gd name="connsiteX6" fmla="*/ 1700213 w 1706271"/>
                <a:gd name="connsiteY6" fmla="*/ 339728 h 777878"/>
                <a:gd name="connsiteX7" fmla="*/ 1704975 w 1706271"/>
                <a:gd name="connsiteY7" fmla="*/ 349253 h 777878"/>
                <a:gd name="connsiteX0" fmla="*/ 6350 w 2125532"/>
                <a:gd name="connsiteY0" fmla="*/ 777878 h 777878"/>
                <a:gd name="connsiteX1" fmla="*/ 0 w 2125532"/>
                <a:gd name="connsiteY1" fmla="*/ 647703 h 777878"/>
                <a:gd name="connsiteX2" fmla="*/ 708025 w 2125532"/>
                <a:gd name="connsiteY2" fmla="*/ 355603 h 777878"/>
                <a:gd name="connsiteX3" fmla="*/ 1033463 w 2125532"/>
                <a:gd name="connsiteY3" fmla="*/ 3 h 777878"/>
                <a:gd name="connsiteX4" fmla="*/ 1387475 w 2125532"/>
                <a:gd name="connsiteY4" fmla="*/ 349253 h 777878"/>
                <a:gd name="connsiteX5" fmla="*/ 2120900 w 2125532"/>
                <a:gd name="connsiteY5" fmla="*/ 649290 h 777878"/>
                <a:gd name="connsiteX6" fmla="*/ 1700213 w 2125532"/>
                <a:gd name="connsiteY6" fmla="*/ 339728 h 777878"/>
                <a:gd name="connsiteX7" fmla="*/ 1704975 w 2125532"/>
                <a:gd name="connsiteY7" fmla="*/ 349253 h 777878"/>
                <a:gd name="connsiteX0" fmla="*/ 6350 w 2130429"/>
                <a:gd name="connsiteY0" fmla="*/ 777878 h 777878"/>
                <a:gd name="connsiteX1" fmla="*/ 0 w 2130429"/>
                <a:gd name="connsiteY1" fmla="*/ 647703 h 777878"/>
                <a:gd name="connsiteX2" fmla="*/ 708025 w 2130429"/>
                <a:gd name="connsiteY2" fmla="*/ 355603 h 777878"/>
                <a:gd name="connsiteX3" fmla="*/ 1033463 w 2130429"/>
                <a:gd name="connsiteY3" fmla="*/ 3 h 777878"/>
                <a:gd name="connsiteX4" fmla="*/ 1387475 w 2130429"/>
                <a:gd name="connsiteY4" fmla="*/ 349253 h 777878"/>
                <a:gd name="connsiteX5" fmla="*/ 2120900 w 2130429"/>
                <a:gd name="connsiteY5" fmla="*/ 649290 h 777878"/>
                <a:gd name="connsiteX6" fmla="*/ 1700213 w 2130429"/>
                <a:gd name="connsiteY6" fmla="*/ 339728 h 777878"/>
                <a:gd name="connsiteX7" fmla="*/ 2130425 w 2130429"/>
                <a:gd name="connsiteY7" fmla="*/ 742953 h 777878"/>
                <a:gd name="connsiteX0" fmla="*/ 6350 w 2178042"/>
                <a:gd name="connsiteY0" fmla="*/ 777878 h 777878"/>
                <a:gd name="connsiteX1" fmla="*/ 0 w 2178042"/>
                <a:gd name="connsiteY1" fmla="*/ 647703 h 777878"/>
                <a:gd name="connsiteX2" fmla="*/ 708025 w 2178042"/>
                <a:gd name="connsiteY2" fmla="*/ 355603 h 777878"/>
                <a:gd name="connsiteX3" fmla="*/ 1033463 w 2178042"/>
                <a:gd name="connsiteY3" fmla="*/ 3 h 777878"/>
                <a:gd name="connsiteX4" fmla="*/ 1387475 w 2178042"/>
                <a:gd name="connsiteY4" fmla="*/ 349253 h 777878"/>
                <a:gd name="connsiteX5" fmla="*/ 2120900 w 2178042"/>
                <a:gd name="connsiteY5" fmla="*/ 649290 h 777878"/>
                <a:gd name="connsiteX6" fmla="*/ 2130425 w 2178042"/>
                <a:gd name="connsiteY6" fmla="*/ 742953 h 777878"/>
                <a:gd name="connsiteX0" fmla="*/ 6350 w 2178042"/>
                <a:gd name="connsiteY0" fmla="*/ 777878 h 777878"/>
                <a:gd name="connsiteX1" fmla="*/ 0 w 2178042"/>
                <a:gd name="connsiteY1" fmla="*/ 647703 h 777878"/>
                <a:gd name="connsiteX2" fmla="*/ 708025 w 2178042"/>
                <a:gd name="connsiteY2" fmla="*/ 355603 h 777878"/>
                <a:gd name="connsiteX3" fmla="*/ 1033463 w 2178042"/>
                <a:gd name="connsiteY3" fmla="*/ 3 h 777878"/>
                <a:gd name="connsiteX4" fmla="*/ 1387475 w 2178042"/>
                <a:gd name="connsiteY4" fmla="*/ 349253 h 777878"/>
                <a:gd name="connsiteX5" fmla="*/ 2120900 w 2178042"/>
                <a:gd name="connsiteY5" fmla="*/ 649290 h 777878"/>
                <a:gd name="connsiteX6" fmla="*/ 2130425 w 2178042"/>
                <a:gd name="connsiteY6" fmla="*/ 742953 h 777878"/>
                <a:gd name="connsiteX0" fmla="*/ 6350 w 2178042"/>
                <a:gd name="connsiteY0" fmla="*/ 777878 h 777878"/>
                <a:gd name="connsiteX1" fmla="*/ 0 w 2178042"/>
                <a:gd name="connsiteY1" fmla="*/ 647703 h 777878"/>
                <a:gd name="connsiteX2" fmla="*/ 708025 w 2178042"/>
                <a:gd name="connsiteY2" fmla="*/ 355603 h 777878"/>
                <a:gd name="connsiteX3" fmla="*/ 1033463 w 2178042"/>
                <a:gd name="connsiteY3" fmla="*/ 3 h 777878"/>
                <a:gd name="connsiteX4" fmla="*/ 1387475 w 2178042"/>
                <a:gd name="connsiteY4" fmla="*/ 349253 h 777878"/>
                <a:gd name="connsiteX5" fmla="*/ 2120900 w 2178042"/>
                <a:gd name="connsiteY5" fmla="*/ 649290 h 777878"/>
                <a:gd name="connsiteX6" fmla="*/ 2130425 w 2178042"/>
                <a:gd name="connsiteY6" fmla="*/ 742953 h 777878"/>
                <a:gd name="connsiteX0" fmla="*/ 6350 w 2130425"/>
                <a:gd name="connsiteY0" fmla="*/ 777878 h 777878"/>
                <a:gd name="connsiteX1" fmla="*/ 0 w 2130425"/>
                <a:gd name="connsiteY1" fmla="*/ 647703 h 777878"/>
                <a:gd name="connsiteX2" fmla="*/ 708025 w 2130425"/>
                <a:gd name="connsiteY2" fmla="*/ 355603 h 777878"/>
                <a:gd name="connsiteX3" fmla="*/ 1033463 w 2130425"/>
                <a:gd name="connsiteY3" fmla="*/ 3 h 777878"/>
                <a:gd name="connsiteX4" fmla="*/ 1387475 w 2130425"/>
                <a:gd name="connsiteY4" fmla="*/ 349253 h 777878"/>
                <a:gd name="connsiteX5" fmla="*/ 2120900 w 2130425"/>
                <a:gd name="connsiteY5" fmla="*/ 649290 h 777878"/>
                <a:gd name="connsiteX6" fmla="*/ 2130425 w 2130425"/>
                <a:gd name="connsiteY6" fmla="*/ 742953 h 777878"/>
                <a:gd name="connsiteX0" fmla="*/ 12700 w 2130425"/>
                <a:gd name="connsiteY0" fmla="*/ 742953 h 742953"/>
                <a:gd name="connsiteX1" fmla="*/ 0 w 2130425"/>
                <a:gd name="connsiteY1" fmla="*/ 647703 h 742953"/>
                <a:gd name="connsiteX2" fmla="*/ 708025 w 2130425"/>
                <a:gd name="connsiteY2" fmla="*/ 355603 h 742953"/>
                <a:gd name="connsiteX3" fmla="*/ 1033463 w 2130425"/>
                <a:gd name="connsiteY3" fmla="*/ 3 h 742953"/>
                <a:gd name="connsiteX4" fmla="*/ 1387475 w 2130425"/>
                <a:gd name="connsiteY4" fmla="*/ 349253 h 742953"/>
                <a:gd name="connsiteX5" fmla="*/ 2120900 w 2130425"/>
                <a:gd name="connsiteY5" fmla="*/ 649290 h 742953"/>
                <a:gd name="connsiteX6" fmla="*/ 2130425 w 2130425"/>
                <a:gd name="connsiteY6" fmla="*/ 742953 h 742953"/>
                <a:gd name="connsiteX0" fmla="*/ 11 w 2130436"/>
                <a:gd name="connsiteY0" fmla="*/ 746128 h 746128"/>
                <a:gd name="connsiteX1" fmla="*/ 11 w 2130436"/>
                <a:gd name="connsiteY1" fmla="*/ 647703 h 746128"/>
                <a:gd name="connsiteX2" fmla="*/ 708036 w 2130436"/>
                <a:gd name="connsiteY2" fmla="*/ 355603 h 746128"/>
                <a:gd name="connsiteX3" fmla="*/ 1033474 w 2130436"/>
                <a:gd name="connsiteY3" fmla="*/ 3 h 746128"/>
                <a:gd name="connsiteX4" fmla="*/ 1387486 w 2130436"/>
                <a:gd name="connsiteY4" fmla="*/ 349253 h 746128"/>
                <a:gd name="connsiteX5" fmla="*/ 2120911 w 2130436"/>
                <a:gd name="connsiteY5" fmla="*/ 649290 h 746128"/>
                <a:gd name="connsiteX6" fmla="*/ 2130436 w 2130436"/>
                <a:gd name="connsiteY6" fmla="*/ 742953 h 746128"/>
                <a:gd name="connsiteX0" fmla="*/ 11 w 2123340"/>
                <a:gd name="connsiteY0" fmla="*/ 746128 h 746128"/>
                <a:gd name="connsiteX1" fmla="*/ 11 w 2123340"/>
                <a:gd name="connsiteY1" fmla="*/ 647703 h 746128"/>
                <a:gd name="connsiteX2" fmla="*/ 708036 w 2123340"/>
                <a:gd name="connsiteY2" fmla="*/ 355603 h 746128"/>
                <a:gd name="connsiteX3" fmla="*/ 1033474 w 2123340"/>
                <a:gd name="connsiteY3" fmla="*/ 3 h 746128"/>
                <a:gd name="connsiteX4" fmla="*/ 1387486 w 2123340"/>
                <a:gd name="connsiteY4" fmla="*/ 349253 h 746128"/>
                <a:gd name="connsiteX5" fmla="*/ 2120911 w 2123340"/>
                <a:gd name="connsiteY5" fmla="*/ 649290 h 746128"/>
                <a:gd name="connsiteX6" fmla="*/ 2120911 w 2123340"/>
                <a:gd name="connsiteY6" fmla="*/ 742953 h 746128"/>
                <a:gd name="connsiteX0" fmla="*/ 11 w 2123340"/>
                <a:gd name="connsiteY0" fmla="*/ 746130 h 746130"/>
                <a:gd name="connsiteX1" fmla="*/ 11 w 2123340"/>
                <a:gd name="connsiteY1" fmla="*/ 647705 h 746130"/>
                <a:gd name="connsiteX2" fmla="*/ 708036 w 2123340"/>
                <a:gd name="connsiteY2" fmla="*/ 355605 h 746130"/>
                <a:gd name="connsiteX3" fmla="*/ 1033474 w 2123340"/>
                <a:gd name="connsiteY3" fmla="*/ 5 h 746130"/>
                <a:gd name="connsiteX4" fmla="*/ 1387486 w 2123340"/>
                <a:gd name="connsiteY4" fmla="*/ 349255 h 746130"/>
                <a:gd name="connsiteX5" fmla="*/ 2120911 w 2123340"/>
                <a:gd name="connsiteY5" fmla="*/ 649292 h 746130"/>
                <a:gd name="connsiteX6" fmla="*/ 2120911 w 2123340"/>
                <a:gd name="connsiteY6" fmla="*/ 742955 h 746130"/>
                <a:gd name="connsiteX0" fmla="*/ 11 w 2123340"/>
                <a:gd name="connsiteY0" fmla="*/ 746130 h 746130"/>
                <a:gd name="connsiteX1" fmla="*/ 11 w 2123340"/>
                <a:gd name="connsiteY1" fmla="*/ 647705 h 746130"/>
                <a:gd name="connsiteX2" fmla="*/ 708036 w 2123340"/>
                <a:gd name="connsiteY2" fmla="*/ 355605 h 746130"/>
                <a:gd name="connsiteX3" fmla="*/ 1033474 w 2123340"/>
                <a:gd name="connsiteY3" fmla="*/ 5 h 746130"/>
                <a:gd name="connsiteX4" fmla="*/ 1387486 w 2123340"/>
                <a:gd name="connsiteY4" fmla="*/ 349255 h 746130"/>
                <a:gd name="connsiteX5" fmla="*/ 2120911 w 2123340"/>
                <a:gd name="connsiteY5" fmla="*/ 649292 h 746130"/>
                <a:gd name="connsiteX6" fmla="*/ 2120911 w 2123340"/>
                <a:gd name="connsiteY6" fmla="*/ 742955 h 746130"/>
                <a:gd name="connsiteX0" fmla="*/ 11 w 2123340"/>
                <a:gd name="connsiteY0" fmla="*/ 746130 h 746130"/>
                <a:gd name="connsiteX1" fmla="*/ 11 w 2123340"/>
                <a:gd name="connsiteY1" fmla="*/ 647705 h 746130"/>
                <a:gd name="connsiteX2" fmla="*/ 708036 w 2123340"/>
                <a:gd name="connsiteY2" fmla="*/ 355605 h 746130"/>
                <a:gd name="connsiteX3" fmla="*/ 1033474 w 2123340"/>
                <a:gd name="connsiteY3" fmla="*/ 5 h 746130"/>
                <a:gd name="connsiteX4" fmla="*/ 1387486 w 2123340"/>
                <a:gd name="connsiteY4" fmla="*/ 349255 h 746130"/>
                <a:gd name="connsiteX5" fmla="*/ 2120911 w 2123340"/>
                <a:gd name="connsiteY5" fmla="*/ 649292 h 746130"/>
                <a:gd name="connsiteX6" fmla="*/ 2120911 w 2123340"/>
                <a:gd name="connsiteY6" fmla="*/ 742955 h 746130"/>
                <a:gd name="connsiteX0" fmla="*/ 11 w 2123340"/>
                <a:gd name="connsiteY0" fmla="*/ 746130 h 746130"/>
                <a:gd name="connsiteX1" fmla="*/ 11 w 2123340"/>
                <a:gd name="connsiteY1" fmla="*/ 647705 h 746130"/>
                <a:gd name="connsiteX2" fmla="*/ 708036 w 2123340"/>
                <a:gd name="connsiteY2" fmla="*/ 355605 h 746130"/>
                <a:gd name="connsiteX3" fmla="*/ 1033474 w 2123340"/>
                <a:gd name="connsiteY3" fmla="*/ 5 h 746130"/>
                <a:gd name="connsiteX4" fmla="*/ 1387486 w 2123340"/>
                <a:gd name="connsiteY4" fmla="*/ 349255 h 746130"/>
                <a:gd name="connsiteX5" fmla="*/ 2120911 w 2123340"/>
                <a:gd name="connsiteY5" fmla="*/ 649292 h 746130"/>
                <a:gd name="connsiteX6" fmla="*/ 2120911 w 2123340"/>
                <a:gd name="connsiteY6" fmla="*/ 742955 h 746130"/>
                <a:gd name="connsiteX0" fmla="*/ 11 w 2123340"/>
                <a:gd name="connsiteY0" fmla="*/ 746130 h 746130"/>
                <a:gd name="connsiteX1" fmla="*/ 11 w 2123340"/>
                <a:gd name="connsiteY1" fmla="*/ 647705 h 746130"/>
                <a:gd name="connsiteX2" fmla="*/ 708036 w 2123340"/>
                <a:gd name="connsiteY2" fmla="*/ 355605 h 746130"/>
                <a:gd name="connsiteX3" fmla="*/ 1042999 w 2123340"/>
                <a:gd name="connsiteY3" fmla="*/ 5 h 746130"/>
                <a:gd name="connsiteX4" fmla="*/ 1387486 w 2123340"/>
                <a:gd name="connsiteY4" fmla="*/ 349255 h 746130"/>
                <a:gd name="connsiteX5" fmla="*/ 2120911 w 2123340"/>
                <a:gd name="connsiteY5" fmla="*/ 649292 h 746130"/>
                <a:gd name="connsiteX6" fmla="*/ 2120911 w 2123340"/>
                <a:gd name="connsiteY6" fmla="*/ 742955 h 746130"/>
                <a:gd name="connsiteX0" fmla="*/ 102394 w 2123329"/>
                <a:gd name="connsiteY0" fmla="*/ 786611 h 786611"/>
                <a:gd name="connsiteX1" fmla="*/ 0 w 2123329"/>
                <a:gd name="connsiteY1" fmla="*/ 647705 h 786611"/>
                <a:gd name="connsiteX2" fmla="*/ 708025 w 2123329"/>
                <a:gd name="connsiteY2" fmla="*/ 355605 h 786611"/>
                <a:gd name="connsiteX3" fmla="*/ 1042988 w 2123329"/>
                <a:gd name="connsiteY3" fmla="*/ 5 h 786611"/>
                <a:gd name="connsiteX4" fmla="*/ 1387475 w 2123329"/>
                <a:gd name="connsiteY4" fmla="*/ 349255 h 786611"/>
                <a:gd name="connsiteX5" fmla="*/ 2120900 w 2123329"/>
                <a:gd name="connsiteY5" fmla="*/ 649292 h 786611"/>
                <a:gd name="connsiteX6" fmla="*/ 2120900 w 2123329"/>
                <a:gd name="connsiteY6" fmla="*/ 742955 h 786611"/>
                <a:gd name="connsiteX0" fmla="*/ 11 w 2123340"/>
                <a:gd name="connsiteY0" fmla="*/ 734223 h 742955"/>
                <a:gd name="connsiteX1" fmla="*/ 11 w 2123340"/>
                <a:gd name="connsiteY1" fmla="*/ 647705 h 742955"/>
                <a:gd name="connsiteX2" fmla="*/ 708036 w 2123340"/>
                <a:gd name="connsiteY2" fmla="*/ 355605 h 742955"/>
                <a:gd name="connsiteX3" fmla="*/ 1042999 w 2123340"/>
                <a:gd name="connsiteY3" fmla="*/ 5 h 742955"/>
                <a:gd name="connsiteX4" fmla="*/ 1387486 w 2123340"/>
                <a:gd name="connsiteY4" fmla="*/ 349255 h 742955"/>
                <a:gd name="connsiteX5" fmla="*/ 2120911 w 2123340"/>
                <a:gd name="connsiteY5" fmla="*/ 649292 h 742955"/>
                <a:gd name="connsiteX6" fmla="*/ 2120911 w 2123340"/>
                <a:gd name="connsiteY6" fmla="*/ 742955 h 742955"/>
                <a:gd name="connsiteX0" fmla="*/ 1133 w 2124462"/>
                <a:gd name="connsiteY0" fmla="*/ 734223 h 742955"/>
                <a:gd name="connsiteX1" fmla="*/ 1133 w 2124462"/>
                <a:gd name="connsiteY1" fmla="*/ 647705 h 742955"/>
                <a:gd name="connsiteX2" fmla="*/ 709158 w 2124462"/>
                <a:gd name="connsiteY2" fmla="*/ 355605 h 742955"/>
                <a:gd name="connsiteX3" fmla="*/ 1044121 w 2124462"/>
                <a:gd name="connsiteY3" fmla="*/ 5 h 742955"/>
                <a:gd name="connsiteX4" fmla="*/ 1388608 w 2124462"/>
                <a:gd name="connsiteY4" fmla="*/ 349255 h 742955"/>
                <a:gd name="connsiteX5" fmla="*/ 2122033 w 2124462"/>
                <a:gd name="connsiteY5" fmla="*/ 649292 h 742955"/>
                <a:gd name="connsiteX6" fmla="*/ 2122033 w 2124462"/>
                <a:gd name="connsiteY6" fmla="*/ 742955 h 742955"/>
                <a:gd name="connsiteX0" fmla="*/ 12 w 2123341"/>
                <a:gd name="connsiteY0" fmla="*/ 734223 h 742955"/>
                <a:gd name="connsiteX1" fmla="*/ 12 w 2123341"/>
                <a:gd name="connsiteY1" fmla="*/ 647705 h 742955"/>
                <a:gd name="connsiteX2" fmla="*/ 708037 w 2123341"/>
                <a:gd name="connsiteY2" fmla="*/ 355605 h 742955"/>
                <a:gd name="connsiteX3" fmla="*/ 1043000 w 2123341"/>
                <a:gd name="connsiteY3" fmla="*/ 5 h 742955"/>
                <a:gd name="connsiteX4" fmla="*/ 1387487 w 2123341"/>
                <a:gd name="connsiteY4" fmla="*/ 349255 h 742955"/>
                <a:gd name="connsiteX5" fmla="*/ 2120912 w 2123341"/>
                <a:gd name="connsiteY5" fmla="*/ 649292 h 742955"/>
                <a:gd name="connsiteX6" fmla="*/ 2120912 w 2123341"/>
                <a:gd name="connsiteY6" fmla="*/ 742955 h 742955"/>
                <a:gd name="connsiteX0" fmla="*/ 12 w 2123341"/>
                <a:gd name="connsiteY0" fmla="*/ 734223 h 742955"/>
                <a:gd name="connsiteX1" fmla="*/ 12 w 2123341"/>
                <a:gd name="connsiteY1" fmla="*/ 647705 h 742955"/>
                <a:gd name="connsiteX2" fmla="*/ 708037 w 2123341"/>
                <a:gd name="connsiteY2" fmla="*/ 355605 h 742955"/>
                <a:gd name="connsiteX3" fmla="*/ 1043000 w 2123341"/>
                <a:gd name="connsiteY3" fmla="*/ 5 h 742955"/>
                <a:gd name="connsiteX4" fmla="*/ 1387487 w 2123341"/>
                <a:gd name="connsiteY4" fmla="*/ 349255 h 742955"/>
                <a:gd name="connsiteX5" fmla="*/ 2120912 w 2123341"/>
                <a:gd name="connsiteY5" fmla="*/ 649292 h 742955"/>
                <a:gd name="connsiteX6" fmla="*/ 2120912 w 2123341"/>
                <a:gd name="connsiteY6" fmla="*/ 742955 h 742955"/>
                <a:gd name="connsiteX0" fmla="*/ 12 w 2121331"/>
                <a:gd name="connsiteY0" fmla="*/ 734223 h 742955"/>
                <a:gd name="connsiteX1" fmla="*/ 12 w 2121331"/>
                <a:gd name="connsiteY1" fmla="*/ 647705 h 742955"/>
                <a:gd name="connsiteX2" fmla="*/ 708037 w 2121331"/>
                <a:gd name="connsiteY2" fmla="*/ 355605 h 742955"/>
                <a:gd name="connsiteX3" fmla="*/ 1043000 w 2121331"/>
                <a:gd name="connsiteY3" fmla="*/ 5 h 742955"/>
                <a:gd name="connsiteX4" fmla="*/ 1387487 w 2121331"/>
                <a:gd name="connsiteY4" fmla="*/ 349255 h 742955"/>
                <a:gd name="connsiteX5" fmla="*/ 2120912 w 2121331"/>
                <a:gd name="connsiteY5" fmla="*/ 649292 h 742955"/>
                <a:gd name="connsiteX6" fmla="*/ 2120912 w 2121331"/>
                <a:gd name="connsiteY6" fmla="*/ 742955 h 74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331" h="742955">
                  <a:moveTo>
                    <a:pt x="12" y="734223"/>
                  </a:moveTo>
                  <a:cubicBezTo>
                    <a:pt x="-385" y="671119"/>
                    <a:pt x="9537" y="817038"/>
                    <a:pt x="12" y="647705"/>
                  </a:cubicBezTo>
                  <a:cubicBezTo>
                    <a:pt x="225437" y="643472"/>
                    <a:pt x="500868" y="671517"/>
                    <a:pt x="708037" y="355605"/>
                  </a:cubicBezTo>
                  <a:cubicBezTo>
                    <a:pt x="829481" y="169868"/>
                    <a:pt x="929758" y="1063"/>
                    <a:pt x="1043000" y="5"/>
                  </a:cubicBezTo>
                  <a:cubicBezTo>
                    <a:pt x="1156242" y="-1053"/>
                    <a:pt x="1260223" y="161666"/>
                    <a:pt x="1387487" y="349255"/>
                  </a:cubicBezTo>
                  <a:cubicBezTo>
                    <a:pt x="1657626" y="743219"/>
                    <a:pt x="1945493" y="640825"/>
                    <a:pt x="2120912" y="649292"/>
                  </a:cubicBezTo>
                  <a:cubicBezTo>
                    <a:pt x="2122500" y="719672"/>
                    <a:pt x="2118928" y="723442"/>
                    <a:pt x="2120912" y="742955"/>
                  </a:cubicBezTo>
                </a:path>
              </a:pathLst>
            </a:custGeom>
            <a:ln w="28575">
              <a:solidFill>
                <a:schemeClr val="tx2">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59" name="Gruppieren 58"/>
          <p:cNvGrpSpPr/>
          <p:nvPr/>
        </p:nvGrpSpPr>
        <p:grpSpPr>
          <a:xfrm>
            <a:off x="8515572" y="1981200"/>
            <a:ext cx="2396453" cy="1440995"/>
            <a:chOff x="6745166" y="2172196"/>
            <a:chExt cx="1912461" cy="1149969"/>
          </a:xfrm>
        </p:grpSpPr>
        <p:cxnSp>
          <p:nvCxnSpPr>
            <p:cNvPr id="16" name="Straight Connector 15"/>
            <p:cNvCxnSpPr>
              <a:cxnSpLocks/>
            </p:cNvCxnSpPr>
            <p:nvPr/>
          </p:nvCxnSpPr>
          <p:spPr>
            <a:xfrm>
              <a:off x="7081713" y="3014568"/>
              <a:ext cx="1795" cy="92987"/>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12"/>
            <p:cNvCxnSpPr>
              <a:cxnSpLocks/>
            </p:cNvCxnSpPr>
            <p:nvPr/>
          </p:nvCxnSpPr>
          <p:spPr>
            <a:xfrm flipH="1">
              <a:off x="7008867" y="2319816"/>
              <a:ext cx="0" cy="681910"/>
            </a:xfrm>
            <a:prstGeom prst="line">
              <a:avLst/>
            </a:prstGeom>
            <a:ln w="28575">
              <a:headEnd type="arrow"/>
            </a:ln>
          </p:spPr>
          <p:style>
            <a:lnRef idx="1">
              <a:schemeClr val="dk1"/>
            </a:lnRef>
            <a:fillRef idx="0">
              <a:schemeClr val="dk1"/>
            </a:fillRef>
            <a:effectRef idx="0">
              <a:schemeClr val="dk1"/>
            </a:effectRef>
            <a:fontRef idx="minor">
              <a:schemeClr val="tx1"/>
            </a:fontRef>
          </p:style>
        </p:cxnSp>
        <p:cxnSp>
          <p:nvCxnSpPr>
            <p:cNvPr id="44" name="Straight Connector 13"/>
            <p:cNvCxnSpPr>
              <a:cxnSpLocks/>
            </p:cNvCxnSpPr>
            <p:nvPr/>
          </p:nvCxnSpPr>
          <p:spPr>
            <a:xfrm flipH="1">
              <a:off x="7008868" y="3001726"/>
              <a:ext cx="1648759" cy="0"/>
            </a:xfrm>
            <a:prstGeom prst="line">
              <a:avLst/>
            </a:prstGeom>
            <a:ln w="28575">
              <a:headEnd type="arrow"/>
            </a:ln>
          </p:spPr>
          <p:style>
            <a:lnRef idx="1">
              <a:schemeClr val="dk1"/>
            </a:lnRef>
            <a:fillRef idx="0">
              <a:schemeClr val="dk1"/>
            </a:fillRef>
            <a:effectRef idx="0">
              <a:schemeClr val="dk1"/>
            </a:effectRef>
            <a:fontRef idx="minor">
              <a:schemeClr val="tx1"/>
            </a:fontRef>
          </p:style>
        </p:cxnSp>
        <p:sp>
          <p:nvSpPr>
            <p:cNvPr id="45" name="TextBox 14"/>
            <p:cNvSpPr txBox="1"/>
            <p:nvPr/>
          </p:nvSpPr>
          <p:spPr>
            <a:xfrm>
              <a:off x="8393926" y="2953105"/>
              <a:ext cx="263701" cy="369060"/>
            </a:xfrm>
            <a:prstGeom prst="rect">
              <a:avLst/>
            </a:prstGeom>
            <a:noFill/>
          </p:spPr>
          <p:txBody>
            <a:bodyPr wrap="square" rtlCol="0">
              <a:spAutoFit/>
            </a:bodyPr>
            <a:lstStyle/>
            <a:p>
              <a:r>
                <a:rPr lang="en-US" sz="1799" dirty="0"/>
                <a:t>t</a:t>
              </a:r>
            </a:p>
          </p:txBody>
        </p:sp>
        <p:cxnSp>
          <p:nvCxnSpPr>
            <p:cNvPr id="46" name="Straight Connector 15"/>
            <p:cNvCxnSpPr>
              <a:cxnSpLocks/>
            </p:cNvCxnSpPr>
            <p:nvPr/>
          </p:nvCxnSpPr>
          <p:spPr>
            <a:xfrm>
              <a:off x="7185185" y="2955232"/>
              <a:ext cx="1795" cy="92987"/>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16"/>
            <p:cNvCxnSpPr>
              <a:cxnSpLocks/>
            </p:cNvCxnSpPr>
            <p:nvPr/>
          </p:nvCxnSpPr>
          <p:spPr>
            <a:xfrm>
              <a:off x="8293756" y="2955232"/>
              <a:ext cx="1795" cy="92987"/>
            </a:xfrm>
            <a:prstGeom prst="line">
              <a:avLst/>
            </a:prstGeom>
            <a:ln w="19050"/>
          </p:spPr>
          <p:style>
            <a:lnRef idx="1">
              <a:schemeClr val="dk1"/>
            </a:lnRef>
            <a:fillRef idx="0">
              <a:schemeClr val="dk1"/>
            </a:fillRef>
            <a:effectRef idx="0">
              <a:schemeClr val="dk1"/>
            </a:effectRef>
            <a:fontRef idx="minor">
              <a:schemeClr val="tx1"/>
            </a:fontRef>
          </p:style>
        </p:cxnSp>
        <p:sp>
          <p:nvSpPr>
            <p:cNvPr id="48" name="TextBox 20"/>
            <p:cNvSpPr txBox="1"/>
            <p:nvPr/>
          </p:nvSpPr>
          <p:spPr>
            <a:xfrm>
              <a:off x="7045700" y="2995426"/>
              <a:ext cx="246119" cy="276891"/>
            </a:xfrm>
            <a:prstGeom prst="rect">
              <a:avLst/>
            </a:prstGeom>
            <a:noFill/>
          </p:spPr>
          <p:txBody>
            <a:bodyPr wrap="square" rtlCol="0">
              <a:spAutoFit/>
            </a:bodyPr>
            <a:lstStyle/>
            <a:p>
              <a:r>
                <a:rPr lang="en-US" sz="1200" dirty="0"/>
                <a:t>0</a:t>
              </a:r>
            </a:p>
          </p:txBody>
        </p:sp>
        <p:sp>
          <p:nvSpPr>
            <p:cNvPr id="49" name="TextBox 21"/>
            <p:cNvSpPr txBox="1"/>
            <p:nvPr/>
          </p:nvSpPr>
          <p:spPr>
            <a:xfrm>
              <a:off x="8170696" y="3000318"/>
              <a:ext cx="246119" cy="276891"/>
            </a:xfrm>
            <a:prstGeom prst="rect">
              <a:avLst/>
            </a:prstGeom>
            <a:noFill/>
          </p:spPr>
          <p:txBody>
            <a:bodyPr wrap="square" rtlCol="0">
              <a:spAutoFit/>
            </a:bodyPr>
            <a:lstStyle/>
            <a:p>
              <a:r>
                <a:rPr lang="en-US" sz="1200" dirty="0"/>
                <a:t>w</a:t>
              </a:r>
            </a:p>
          </p:txBody>
        </p:sp>
        <p:sp>
          <p:nvSpPr>
            <p:cNvPr id="50" name="TextBox 26"/>
            <p:cNvSpPr txBox="1"/>
            <p:nvPr/>
          </p:nvSpPr>
          <p:spPr>
            <a:xfrm>
              <a:off x="6745166" y="2172196"/>
              <a:ext cx="263701" cy="369060"/>
            </a:xfrm>
            <a:prstGeom prst="rect">
              <a:avLst/>
            </a:prstGeom>
            <a:noFill/>
          </p:spPr>
          <p:txBody>
            <a:bodyPr wrap="square" rtlCol="0">
              <a:spAutoFit/>
            </a:bodyPr>
            <a:lstStyle/>
            <a:p>
              <a:r>
                <a:rPr lang="en-US" sz="1799" dirty="0"/>
                <a:t>p</a:t>
              </a:r>
            </a:p>
          </p:txBody>
        </p:sp>
        <p:sp>
          <p:nvSpPr>
            <p:cNvPr id="57" name="Freihandform 56"/>
            <p:cNvSpPr/>
            <p:nvPr/>
          </p:nvSpPr>
          <p:spPr>
            <a:xfrm>
              <a:off x="7123154" y="2554801"/>
              <a:ext cx="1210018" cy="432149"/>
            </a:xfrm>
            <a:custGeom>
              <a:avLst/>
              <a:gdLst>
                <a:gd name="connsiteX0" fmla="*/ 0 w 2135981"/>
                <a:gd name="connsiteY0" fmla="*/ 661988 h 681038"/>
                <a:gd name="connsiteX1" fmla="*/ 11906 w 2135981"/>
                <a:gd name="connsiteY1" fmla="*/ 659606 h 681038"/>
                <a:gd name="connsiteX2" fmla="*/ 52387 w 2135981"/>
                <a:gd name="connsiteY2" fmla="*/ 664369 h 681038"/>
                <a:gd name="connsiteX3" fmla="*/ 83343 w 2135981"/>
                <a:gd name="connsiteY3" fmla="*/ 661988 h 681038"/>
                <a:gd name="connsiteX4" fmla="*/ 95250 w 2135981"/>
                <a:gd name="connsiteY4" fmla="*/ 657225 h 681038"/>
                <a:gd name="connsiteX5" fmla="*/ 102393 w 2135981"/>
                <a:gd name="connsiteY5" fmla="*/ 654844 h 681038"/>
                <a:gd name="connsiteX6" fmla="*/ 121443 w 2135981"/>
                <a:gd name="connsiteY6" fmla="*/ 659606 h 681038"/>
                <a:gd name="connsiteX7" fmla="*/ 128587 w 2135981"/>
                <a:gd name="connsiteY7" fmla="*/ 661988 h 681038"/>
                <a:gd name="connsiteX8" fmla="*/ 164306 w 2135981"/>
                <a:gd name="connsiteY8" fmla="*/ 659606 h 681038"/>
                <a:gd name="connsiteX9" fmla="*/ 180975 w 2135981"/>
                <a:gd name="connsiteY9" fmla="*/ 654844 h 681038"/>
                <a:gd name="connsiteX10" fmla="*/ 192881 w 2135981"/>
                <a:gd name="connsiteY10" fmla="*/ 650081 h 681038"/>
                <a:gd name="connsiteX11" fmla="*/ 207168 w 2135981"/>
                <a:gd name="connsiteY11" fmla="*/ 645319 h 681038"/>
                <a:gd name="connsiteX12" fmla="*/ 221456 w 2135981"/>
                <a:gd name="connsiteY12" fmla="*/ 640556 h 681038"/>
                <a:gd name="connsiteX13" fmla="*/ 242887 w 2135981"/>
                <a:gd name="connsiteY13" fmla="*/ 633413 h 681038"/>
                <a:gd name="connsiteX14" fmla="*/ 250031 w 2135981"/>
                <a:gd name="connsiteY14" fmla="*/ 631031 h 681038"/>
                <a:gd name="connsiteX15" fmla="*/ 259556 w 2135981"/>
                <a:gd name="connsiteY15" fmla="*/ 628650 h 681038"/>
                <a:gd name="connsiteX16" fmla="*/ 292893 w 2135981"/>
                <a:gd name="connsiteY16" fmla="*/ 631031 h 681038"/>
                <a:gd name="connsiteX17" fmla="*/ 307181 w 2135981"/>
                <a:gd name="connsiteY17" fmla="*/ 635794 h 681038"/>
                <a:gd name="connsiteX18" fmla="*/ 314325 w 2135981"/>
                <a:gd name="connsiteY18" fmla="*/ 638175 h 681038"/>
                <a:gd name="connsiteX19" fmla="*/ 321468 w 2135981"/>
                <a:gd name="connsiteY19" fmla="*/ 640556 h 681038"/>
                <a:gd name="connsiteX20" fmla="*/ 330993 w 2135981"/>
                <a:gd name="connsiteY20" fmla="*/ 642938 h 681038"/>
                <a:gd name="connsiteX21" fmla="*/ 395287 w 2135981"/>
                <a:gd name="connsiteY21" fmla="*/ 638175 h 681038"/>
                <a:gd name="connsiteX22" fmla="*/ 421481 w 2135981"/>
                <a:gd name="connsiteY22" fmla="*/ 626269 h 681038"/>
                <a:gd name="connsiteX23" fmla="*/ 435768 w 2135981"/>
                <a:gd name="connsiteY23" fmla="*/ 619125 h 681038"/>
                <a:gd name="connsiteX24" fmla="*/ 454818 w 2135981"/>
                <a:gd name="connsiteY24" fmla="*/ 609600 h 681038"/>
                <a:gd name="connsiteX25" fmla="*/ 476250 w 2135981"/>
                <a:gd name="connsiteY25" fmla="*/ 588169 h 681038"/>
                <a:gd name="connsiteX26" fmla="*/ 481012 w 2135981"/>
                <a:gd name="connsiteY26" fmla="*/ 578644 h 681038"/>
                <a:gd name="connsiteX27" fmla="*/ 497681 w 2135981"/>
                <a:gd name="connsiteY27" fmla="*/ 559594 h 681038"/>
                <a:gd name="connsiteX28" fmla="*/ 504825 w 2135981"/>
                <a:gd name="connsiteY28" fmla="*/ 557213 h 681038"/>
                <a:gd name="connsiteX29" fmla="*/ 511968 w 2135981"/>
                <a:gd name="connsiteY29" fmla="*/ 552450 h 681038"/>
                <a:gd name="connsiteX30" fmla="*/ 540543 w 2135981"/>
                <a:gd name="connsiteY30" fmla="*/ 542925 h 681038"/>
                <a:gd name="connsiteX31" fmla="*/ 547687 w 2135981"/>
                <a:gd name="connsiteY31" fmla="*/ 540544 h 681038"/>
                <a:gd name="connsiteX32" fmla="*/ 600075 w 2135981"/>
                <a:gd name="connsiteY32" fmla="*/ 511969 h 681038"/>
                <a:gd name="connsiteX33" fmla="*/ 614362 w 2135981"/>
                <a:gd name="connsiteY33" fmla="*/ 502444 h 681038"/>
                <a:gd name="connsiteX34" fmla="*/ 619125 w 2135981"/>
                <a:gd name="connsiteY34" fmla="*/ 492919 h 681038"/>
                <a:gd name="connsiteX35" fmla="*/ 628650 w 2135981"/>
                <a:gd name="connsiteY35" fmla="*/ 442913 h 681038"/>
                <a:gd name="connsiteX36" fmla="*/ 657225 w 2135981"/>
                <a:gd name="connsiteY36" fmla="*/ 400050 h 681038"/>
                <a:gd name="connsiteX37" fmla="*/ 676275 w 2135981"/>
                <a:gd name="connsiteY37" fmla="*/ 383381 h 681038"/>
                <a:gd name="connsiteX38" fmla="*/ 683418 w 2135981"/>
                <a:gd name="connsiteY38" fmla="*/ 381000 h 681038"/>
                <a:gd name="connsiteX39" fmla="*/ 690562 w 2135981"/>
                <a:gd name="connsiteY39" fmla="*/ 376238 h 681038"/>
                <a:gd name="connsiteX40" fmla="*/ 704850 w 2135981"/>
                <a:gd name="connsiteY40" fmla="*/ 369094 h 681038"/>
                <a:gd name="connsiteX41" fmla="*/ 716756 w 2135981"/>
                <a:gd name="connsiteY41" fmla="*/ 361950 h 681038"/>
                <a:gd name="connsiteX42" fmla="*/ 738187 w 2135981"/>
                <a:gd name="connsiteY42" fmla="*/ 352425 h 681038"/>
                <a:gd name="connsiteX43" fmla="*/ 764381 w 2135981"/>
                <a:gd name="connsiteY43" fmla="*/ 335756 h 681038"/>
                <a:gd name="connsiteX44" fmla="*/ 771525 w 2135981"/>
                <a:gd name="connsiteY44" fmla="*/ 328613 h 681038"/>
                <a:gd name="connsiteX45" fmla="*/ 788193 w 2135981"/>
                <a:gd name="connsiteY45" fmla="*/ 309563 h 681038"/>
                <a:gd name="connsiteX46" fmla="*/ 807243 w 2135981"/>
                <a:gd name="connsiteY46" fmla="*/ 257175 h 681038"/>
                <a:gd name="connsiteX47" fmla="*/ 814387 w 2135981"/>
                <a:gd name="connsiteY47" fmla="*/ 238125 h 681038"/>
                <a:gd name="connsiteX48" fmla="*/ 826293 w 2135981"/>
                <a:gd name="connsiteY48" fmla="*/ 202406 h 681038"/>
                <a:gd name="connsiteX49" fmla="*/ 842962 w 2135981"/>
                <a:gd name="connsiteY49" fmla="*/ 166688 h 681038"/>
                <a:gd name="connsiteX50" fmla="*/ 850106 w 2135981"/>
                <a:gd name="connsiteY50" fmla="*/ 159544 h 681038"/>
                <a:gd name="connsiteX51" fmla="*/ 876300 w 2135981"/>
                <a:gd name="connsiteY51" fmla="*/ 147638 h 681038"/>
                <a:gd name="connsiteX52" fmla="*/ 883443 w 2135981"/>
                <a:gd name="connsiteY52" fmla="*/ 142875 h 681038"/>
                <a:gd name="connsiteX53" fmla="*/ 900112 w 2135981"/>
                <a:gd name="connsiteY53" fmla="*/ 135731 h 681038"/>
                <a:gd name="connsiteX54" fmla="*/ 912018 w 2135981"/>
                <a:gd name="connsiteY54" fmla="*/ 128588 h 681038"/>
                <a:gd name="connsiteX55" fmla="*/ 923925 w 2135981"/>
                <a:gd name="connsiteY55" fmla="*/ 126206 h 681038"/>
                <a:gd name="connsiteX56" fmla="*/ 935831 w 2135981"/>
                <a:gd name="connsiteY56" fmla="*/ 119063 h 681038"/>
                <a:gd name="connsiteX57" fmla="*/ 942975 w 2135981"/>
                <a:gd name="connsiteY57" fmla="*/ 116681 h 681038"/>
                <a:gd name="connsiteX58" fmla="*/ 950118 w 2135981"/>
                <a:gd name="connsiteY58" fmla="*/ 92869 h 681038"/>
                <a:gd name="connsiteX59" fmla="*/ 971550 w 2135981"/>
                <a:gd name="connsiteY59" fmla="*/ 57150 h 681038"/>
                <a:gd name="connsiteX60" fmla="*/ 985837 w 2135981"/>
                <a:gd name="connsiteY60" fmla="*/ 33338 h 681038"/>
                <a:gd name="connsiteX61" fmla="*/ 1000125 w 2135981"/>
                <a:gd name="connsiteY61" fmla="*/ 21431 h 681038"/>
                <a:gd name="connsiteX62" fmla="*/ 1019175 w 2135981"/>
                <a:gd name="connsiteY62" fmla="*/ 16669 h 681038"/>
                <a:gd name="connsiteX63" fmla="*/ 1031081 w 2135981"/>
                <a:gd name="connsiteY63" fmla="*/ 11906 h 681038"/>
                <a:gd name="connsiteX64" fmla="*/ 1045368 w 2135981"/>
                <a:gd name="connsiteY64" fmla="*/ 7144 h 681038"/>
                <a:gd name="connsiteX65" fmla="*/ 1064418 w 2135981"/>
                <a:gd name="connsiteY65" fmla="*/ 0 h 681038"/>
                <a:gd name="connsiteX66" fmla="*/ 1069181 w 2135981"/>
                <a:gd name="connsiteY66" fmla="*/ 7144 h 681038"/>
                <a:gd name="connsiteX67" fmla="*/ 1081087 w 2135981"/>
                <a:gd name="connsiteY67" fmla="*/ 19050 h 681038"/>
                <a:gd name="connsiteX68" fmla="*/ 1090612 w 2135981"/>
                <a:gd name="connsiteY68" fmla="*/ 35719 h 681038"/>
                <a:gd name="connsiteX69" fmla="*/ 1097756 w 2135981"/>
                <a:gd name="connsiteY69" fmla="*/ 45244 h 681038"/>
                <a:gd name="connsiteX70" fmla="*/ 1121568 w 2135981"/>
                <a:gd name="connsiteY70" fmla="*/ 54769 h 681038"/>
                <a:gd name="connsiteX71" fmla="*/ 1157287 w 2135981"/>
                <a:gd name="connsiteY71" fmla="*/ 64294 h 681038"/>
                <a:gd name="connsiteX72" fmla="*/ 1197768 w 2135981"/>
                <a:gd name="connsiteY72" fmla="*/ 71438 h 681038"/>
                <a:gd name="connsiteX73" fmla="*/ 1216818 w 2135981"/>
                <a:gd name="connsiteY73" fmla="*/ 90488 h 681038"/>
                <a:gd name="connsiteX74" fmla="*/ 1228725 w 2135981"/>
                <a:gd name="connsiteY74" fmla="*/ 121444 h 681038"/>
                <a:gd name="connsiteX75" fmla="*/ 1245393 w 2135981"/>
                <a:gd name="connsiteY75" fmla="*/ 159544 h 681038"/>
                <a:gd name="connsiteX76" fmla="*/ 1254918 w 2135981"/>
                <a:gd name="connsiteY76" fmla="*/ 185738 h 681038"/>
                <a:gd name="connsiteX77" fmla="*/ 1264443 w 2135981"/>
                <a:gd name="connsiteY77" fmla="*/ 207169 h 681038"/>
                <a:gd name="connsiteX78" fmla="*/ 1273968 w 2135981"/>
                <a:gd name="connsiteY78" fmla="*/ 219075 h 681038"/>
                <a:gd name="connsiteX79" fmla="*/ 1302543 w 2135981"/>
                <a:gd name="connsiteY79" fmla="*/ 230981 h 681038"/>
                <a:gd name="connsiteX80" fmla="*/ 1319212 w 2135981"/>
                <a:gd name="connsiteY80" fmla="*/ 238125 h 681038"/>
                <a:gd name="connsiteX81" fmla="*/ 1338262 w 2135981"/>
                <a:gd name="connsiteY81" fmla="*/ 250031 h 681038"/>
                <a:gd name="connsiteX82" fmla="*/ 1352550 w 2135981"/>
                <a:gd name="connsiteY82" fmla="*/ 269081 h 681038"/>
                <a:gd name="connsiteX83" fmla="*/ 1369218 w 2135981"/>
                <a:gd name="connsiteY83" fmla="*/ 290513 h 681038"/>
                <a:gd name="connsiteX84" fmla="*/ 1400175 w 2135981"/>
                <a:gd name="connsiteY84" fmla="*/ 361950 h 681038"/>
                <a:gd name="connsiteX85" fmla="*/ 1407318 w 2135981"/>
                <a:gd name="connsiteY85" fmla="*/ 381000 h 681038"/>
                <a:gd name="connsiteX86" fmla="*/ 1419225 w 2135981"/>
                <a:gd name="connsiteY86" fmla="*/ 402431 h 681038"/>
                <a:gd name="connsiteX87" fmla="*/ 1428750 w 2135981"/>
                <a:gd name="connsiteY87" fmla="*/ 421481 h 681038"/>
                <a:gd name="connsiteX88" fmla="*/ 1459706 w 2135981"/>
                <a:gd name="connsiteY88" fmla="*/ 464344 h 681038"/>
                <a:gd name="connsiteX89" fmla="*/ 1473993 w 2135981"/>
                <a:gd name="connsiteY89" fmla="*/ 476250 h 681038"/>
                <a:gd name="connsiteX90" fmla="*/ 1526381 w 2135981"/>
                <a:gd name="connsiteY90" fmla="*/ 502444 h 681038"/>
                <a:gd name="connsiteX91" fmla="*/ 1543050 w 2135981"/>
                <a:gd name="connsiteY91" fmla="*/ 507206 h 681038"/>
                <a:gd name="connsiteX92" fmla="*/ 1566862 w 2135981"/>
                <a:gd name="connsiteY92" fmla="*/ 516731 h 681038"/>
                <a:gd name="connsiteX93" fmla="*/ 1576387 w 2135981"/>
                <a:gd name="connsiteY93" fmla="*/ 523875 h 681038"/>
                <a:gd name="connsiteX94" fmla="*/ 1590675 w 2135981"/>
                <a:gd name="connsiteY94" fmla="*/ 542925 h 681038"/>
                <a:gd name="connsiteX95" fmla="*/ 1628775 w 2135981"/>
                <a:gd name="connsiteY95" fmla="*/ 602456 h 681038"/>
                <a:gd name="connsiteX96" fmla="*/ 1652587 w 2135981"/>
                <a:gd name="connsiteY96" fmla="*/ 621506 h 681038"/>
                <a:gd name="connsiteX97" fmla="*/ 1674018 w 2135981"/>
                <a:gd name="connsiteY97" fmla="*/ 635794 h 681038"/>
                <a:gd name="connsiteX98" fmla="*/ 1714500 w 2135981"/>
                <a:gd name="connsiteY98" fmla="*/ 652463 h 681038"/>
                <a:gd name="connsiteX99" fmla="*/ 1733550 w 2135981"/>
                <a:gd name="connsiteY99" fmla="*/ 657225 h 681038"/>
                <a:gd name="connsiteX100" fmla="*/ 1757362 w 2135981"/>
                <a:gd name="connsiteY100" fmla="*/ 659606 h 681038"/>
                <a:gd name="connsiteX101" fmla="*/ 1788318 w 2135981"/>
                <a:gd name="connsiteY101" fmla="*/ 650081 h 681038"/>
                <a:gd name="connsiteX102" fmla="*/ 1807368 w 2135981"/>
                <a:gd name="connsiteY102" fmla="*/ 642938 h 681038"/>
                <a:gd name="connsiteX103" fmla="*/ 1835943 w 2135981"/>
                <a:gd name="connsiteY103" fmla="*/ 638175 h 681038"/>
                <a:gd name="connsiteX104" fmla="*/ 1859756 w 2135981"/>
                <a:gd name="connsiteY104" fmla="*/ 642938 h 681038"/>
                <a:gd name="connsiteX105" fmla="*/ 1919287 w 2135981"/>
                <a:gd name="connsiteY105" fmla="*/ 661988 h 681038"/>
                <a:gd name="connsiteX106" fmla="*/ 1928812 w 2135981"/>
                <a:gd name="connsiteY106" fmla="*/ 664369 h 681038"/>
                <a:gd name="connsiteX107" fmla="*/ 1950243 w 2135981"/>
                <a:gd name="connsiteY107" fmla="*/ 671513 h 681038"/>
                <a:gd name="connsiteX108" fmla="*/ 1983581 w 2135981"/>
                <a:gd name="connsiteY108" fmla="*/ 681038 h 681038"/>
                <a:gd name="connsiteX109" fmla="*/ 2045493 w 2135981"/>
                <a:gd name="connsiteY109" fmla="*/ 671513 h 681038"/>
                <a:gd name="connsiteX110" fmla="*/ 2078831 w 2135981"/>
                <a:gd name="connsiteY110" fmla="*/ 661988 h 681038"/>
                <a:gd name="connsiteX111" fmla="*/ 2097881 w 2135981"/>
                <a:gd name="connsiteY111" fmla="*/ 657225 h 681038"/>
                <a:gd name="connsiteX112" fmla="*/ 2126456 w 2135981"/>
                <a:gd name="connsiteY112" fmla="*/ 661988 h 681038"/>
                <a:gd name="connsiteX113" fmla="*/ 2135981 w 2135981"/>
                <a:gd name="connsiteY113" fmla="*/ 664369 h 681038"/>
                <a:gd name="connsiteX0" fmla="*/ 0 w 2133599"/>
                <a:gd name="connsiteY0" fmla="*/ 752475 h 752475"/>
                <a:gd name="connsiteX1" fmla="*/ 9524 w 2133599"/>
                <a:gd name="connsiteY1" fmla="*/ 659606 h 752475"/>
                <a:gd name="connsiteX2" fmla="*/ 50005 w 2133599"/>
                <a:gd name="connsiteY2" fmla="*/ 664369 h 752475"/>
                <a:gd name="connsiteX3" fmla="*/ 80961 w 2133599"/>
                <a:gd name="connsiteY3" fmla="*/ 661988 h 752475"/>
                <a:gd name="connsiteX4" fmla="*/ 92868 w 2133599"/>
                <a:gd name="connsiteY4" fmla="*/ 657225 h 752475"/>
                <a:gd name="connsiteX5" fmla="*/ 100011 w 2133599"/>
                <a:gd name="connsiteY5" fmla="*/ 654844 h 752475"/>
                <a:gd name="connsiteX6" fmla="*/ 119061 w 2133599"/>
                <a:gd name="connsiteY6" fmla="*/ 659606 h 752475"/>
                <a:gd name="connsiteX7" fmla="*/ 126205 w 2133599"/>
                <a:gd name="connsiteY7" fmla="*/ 661988 h 752475"/>
                <a:gd name="connsiteX8" fmla="*/ 161924 w 2133599"/>
                <a:gd name="connsiteY8" fmla="*/ 659606 h 752475"/>
                <a:gd name="connsiteX9" fmla="*/ 178593 w 2133599"/>
                <a:gd name="connsiteY9" fmla="*/ 654844 h 752475"/>
                <a:gd name="connsiteX10" fmla="*/ 190499 w 2133599"/>
                <a:gd name="connsiteY10" fmla="*/ 650081 h 752475"/>
                <a:gd name="connsiteX11" fmla="*/ 204786 w 2133599"/>
                <a:gd name="connsiteY11" fmla="*/ 645319 h 752475"/>
                <a:gd name="connsiteX12" fmla="*/ 219074 w 2133599"/>
                <a:gd name="connsiteY12" fmla="*/ 640556 h 752475"/>
                <a:gd name="connsiteX13" fmla="*/ 240505 w 2133599"/>
                <a:gd name="connsiteY13" fmla="*/ 633413 h 752475"/>
                <a:gd name="connsiteX14" fmla="*/ 247649 w 2133599"/>
                <a:gd name="connsiteY14" fmla="*/ 631031 h 752475"/>
                <a:gd name="connsiteX15" fmla="*/ 257174 w 2133599"/>
                <a:gd name="connsiteY15" fmla="*/ 628650 h 752475"/>
                <a:gd name="connsiteX16" fmla="*/ 290511 w 2133599"/>
                <a:gd name="connsiteY16" fmla="*/ 631031 h 752475"/>
                <a:gd name="connsiteX17" fmla="*/ 304799 w 2133599"/>
                <a:gd name="connsiteY17" fmla="*/ 635794 h 752475"/>
                <a:gd name="connsiteX18" fmla="*/ 311943 w 2133599"/>
                <a:gd name="connsiteY18" fmla="*/ 638175 h 752475"/>
                <a:gd name="connsiteX19" fmla="*/ 319086 w 2133599"/>
                <a:gd name="connsiteY19" fmla="*/ 640556 h 752475"/>
                <a:gd name="connsiteX20" fmla="*/ 328611 w 2133599"/>
                <a:gd name="connsiteY20" fmla="*/ 642938 h 752475"/>
                <a:gd name="connsiteX21" fmla="*/ 392905 w 2133599"/>
                <a:gd name="connsiteY21" fmla="*/ 638175 h 752475"/>
                <a:gd name="connsiteX22" fmla="*/ 419099 w 2133599"/>
                <a:gd name="connsiteY22" fmla="*/ 626269 h 752475"/>
                <a:gd name="connsiteX23" fmla="*/ 433386 w 2133599"/>
                <a:gd name="connsiteY23" fmla="*/ 619125 h 752475"/>
                <a:gd name="connsiteX24" fmla="*/ 452436 w 2133599"/>
                <a:gd name="connsiteY24" fmla="*/ 609600 h 752475"/>
                <a:gd name="connsiteX25" fmla="*/ 473868 w 2133599"/>
                <a:gd name="connsiteY25" fmla="*/ 588169 h 752475"/>
                <a:gd name="connsiteX26" fmla="*/ 478630 w 2133599"/>
                <a:gd name="connsiteY26" fmla="*/ 578644 h 752475"/>
                <a:gd name="connsiteX27" fmla="*/ 495299 w 2133599"/>
                <a:gd name="connsiteY27" fmla="*/ 559594 h 752475"/>
                <a:gd name="connsiteX28" fmla="*/ 502443 w 2133599"/>
                <a:gd name="connsiteY28" fmla="*/ 557213 h 752475"/>
                <a:gd name="connsiteX29" fmla="*/ 509586 w 2133599"/>
                <a:gd name="connsiteY29" fmla="*/ 552450 h 752475"/>
                <a:gd name="connsiteX30" fmla="*/ 538161 w 2133599"/>
                <a:gd name="connsiteY30" fmla="*/ 542925 h 752475"/>
                <a:gd name="connsiteX31" fmla="*/ 545305 w 2133599"/>
                <a:gd name="connsiteY31" fmla="*/ 540544 h 752475"/>
                <a:gd name="connsiteX32" fmla="*/ 597693 w 2133599"/>
                <a:gd name="connsiteY32" fmla="*/ 511969 h 752475"/>
                <a:gd name="connsiteX33" fmla="*/ 611980 w 2133599"/>
                <a:gd name="connsiteY33" fmla="*/ 502444 h 752475"/>
                <a:gd name="connsiteX34" fmla="*/ 616743 w 2133599"/>
                <a:gd name="connsiteY34" fmla="*/ 492919 h 752475"/>
                <a:gd name="connsiteX35" fmla="*/ 626268 w 2133599"/>
                <a:gd name="connsiteY35" fmla="*/ 442913 h 752475"/>
                <a:gd name="connsiteX36" fmla="*/ 654843 w 2133599"/>
                <a:gd name="connsiteY36" fmla="*/ 400050 h 752475"/>
                <a:gd name="connsiteX37" fmla="*/ 673893 w 2133599"/>
                <a:gd name="connsiteY37" fmla="*/ 383381 h 752475"/>
                <a:gd name="connsiteX38" fmla="*/ 681036 w 2133599"/>
                <a:gd name="connsiteY38" fmla="*/ 381000 h 752475"/>
                <a:gd name="connsiteX39" fmla="*/ 688180 w 2133599"/>
                <a:gd name="connsiteY39" fmla="*/ 376238 h 752475"/>
                <a:gd name="connsiteX40" fmla="*/ 702468 w 2133599"/>
                <a:gd name="connsiteY40" fmla="*/ 369094 h 752475"/>
                <a:gd name="connsiteX41" fmla="*/ 714374 w 2133599"/>
                <a:gd name="connsiteY41" fmla="*/ 361950 h 752475"/>
                <a:gd name="connsiteX42" fmla="*/ 735805 w 2133599"/>
                <a:gd name="connsiteY42" fmla="*/ 352425 h 752475"/>
                <a:gd name="connsiteX43" fmla="*/ 761999 w 2133599"/>
                <a:gd name="connsiteY43" fmla="*/ 335756 h 752475"/>
                <a:gd name="connsiteX44" fmla="*/ 769143 w 2133599"/>
                <a:gd name="connsiteY44" fmla="*/ 328613 h 752475"/>
                <a:gd name="connsiteX45" fmla="*/ 785811 w 2133599"/>
                <a:gd name="connsiteY45" fmla="*/ 309563 h 752475"/>
                <a:gd name="connsiteX46" fmla="*/ 804861 w 2133599"/>
                <a:gd name="connsiteY46" fmla="*/ 257175 h 752475"/>
                <a:gd name="connsiteX47" fmla="*/ 812005 w 2133599"/>
                <a:gd name="connsiteY47" fmla="*/ 238125 h 752475"/>
                <a:gd name="connsiteX48" fmla="*/ 823911 w 2133599"/>
                <a:gd name="connsiteY48" fmla="*/ 202406 h 752475"/>
                <a:gd name="connsiteX49" fmla="*/ 840580 w 2133599"/>
                <a:gd name="connsiteY49" fmla="*/ 166688 h 752475"/>
                <a:gd name="connsiteX50" fmla="*/ 847724 w 2133599"/>
                <a:gd name="connsiteY50" fmla="*/ 159544 h 752475"/>
                <a:gd name="connsiteX51" fmla="*/ 873918 w 2133599"/>
                <a:gd name="connsiteY51" fmla="*/ 147638 h 752475"/>
                <a:gd name="connsiteX52" fmla="*/ 881061 w 2133599"/>
                <a:gd name="connsiteY52" fmla="*/ 142875 h 752475"/>
                <a:gd name="connsiteX53" fmla="*/ 897730 w 2133599"/>
                <a:gd name="connsiteY53" fmla="*/ 135731 h 752475"/>
                <a:gd name="connsiteX54" fmla="*/ 909636 w 2133599"/>
                <a:gd name="connsiteY54" fmla="*/ 128588 h 752475"/>
                <a:gd name="connsiteX55" fmla="*/ 921543 w 2133599"/>
                <a:gd name="connsiteY55" fmla="*/ 126206 h 752475"/>
                <a:gd name="connsiteX56" fmla="*/ 933449 w 2133599"/>
                <a:gd name="connsiteY56" fmla="*/ 119063 h 752475"/>
                <a:gd name="connsiteX57" fmla="*/ 940593 w 2133599"/>
                <a:gd name="connsiteY57" fmla="*/ 116681 h 752475"/>
                <a:gd name="connsiteX58" fmla="*/ 947736 w 2133599"/>
                <a:gd name="connsiteY58" fmla="*/ 92869 h 752475"/>
                <a:gd name="connsiteX59" fmla="*/ 969168 w 2133599"/>
                <a:gd name="connsiteY59" fmla="*/ 57150 h 752475"/>
                <a:gd name="connsiteX60" fmla="*/ 983455 w 2133599"/>
                <a:gd name="connsiteY60" fmla="*/ 33338 h 752475"/>
                <a:gd name="connsiteX61" fmla="*/ 997743 w 2133599"/>
                <a:gd name="connsiteY61" fmla="*/ 21431 h 752475"/>
                <a:gd name="connsiteX62" fmla="*/ 1016793 w 2133599"/>
                <a:gd name="connsiteY62" fmla="*/ 16669 h 752475"/>
                <a:gd name="connsiteX63" fmla="*/ 1028699 w 2133599"/>
                <a:gd name="connsiteY63" fmla="*/ 11906 h 752475"/>
                <a:gd name="connsiteX64" fmla="*/ 1042986 w 2133599"/>
                <a:gd name="connsiteY64" fmla="*/ 7144 h 752475"/>
                <a:gd name="connsiteX65" fmla="*/ 1062036 w 2133599"/>
                <a:gd name="connsiteY65" fmla="*/ 0 h 752475"/>
                <a:gd name="connsiteX66" fmla="*/ 1066799 w 2133599"/>
                <a:gd name="connsiteY66" fmla="*/ 7144 h 752475"/>
                <a:gd name="connsiteX67" fmla="*/ 1078705 w 2133599"/>
                <a:gd name="connsiteY67" fmla="*/ 19050 h 752475"/>
                <a:gd name="connsiteX68" fmla="*/ 1088230 w 2133599"/>
                <a:gd name="connsiteY68" fmla="*/ 35719 h 752475"/>
                <a:gd name="connsiteX69" fmla="*/ 1095374 w 2133599"/>
                <a:gd name="connsiteY69" fmla="*/ 45244 h 752475"/>
                <a:gd name="connsiteX70" fmla="*/ 1119186 w 2133599"/>
                <a:gd name="connsiteY70" fmla="*/ 54769 h 752475"/>
                <a:gd name="connsiteX71" fmla="*/ 1154905 w 2133599"/>
                <a:gd name="connsiteY71" fmla="*/ 64294 h 752475"/>
                <a:gd name="connsiteX72" fmla="*/ 1195386 w 2133599"/>
                <a:gd name="connsiteY72" fmla="*/ 71438 h 752475"/>
                <a:gd name="connsiteX73" fmla="*/ 1214436 w 2133599"/>
                <a:gd name="connsiteY73" fmla="*/ 90488 h 752475"/>
                <a:gd name="connsiteX74" fmla="*/ 1226343 w 2133599"/>
                <a:gd name="connsiteY74" fmla="*/ 121444 h 752475"/>
                <a:gd name="connsiteX75" fmla="*/ 1243011 w 2133599"/>
                <a:gd name="connsiteY75" fmla="*/ 159544 h 752475"/>
                <a:gd name="connsiteX76" fmla="*/ 1252536 w 2133599"/>
                <a:gd name="connsiteY76" fmla="*/ 185738 h 752475"/>
                <a:gd name="connsiteX77" fmla="*/ 1262061 w 2133599"/>
                <a:gd name="connsiteY77" fmla="*/ 207169 h 752475"/>
                <a:gd name="connsiteX78" fmla="*/ 1271586 w 2133599"/>
                <a:gd name="connsiteY78" fmla="*/ 219075 h 752475"/>
                <a:gd name="connsiteX79" fmla="*/ 1300161 w 2133599"/>
                <a:gd name="connsiteY79" fmla="*/ 230981 h 752475"/>
                <a:gd name="connsiteX80" fmla="*/ 1316830 w 2133599"/>
                <a:gd name="connsiteY80" fmla="*/ 238125 h 752475"/>
                <a:gd name="connsiteX81" fmla="*/ 1335880 w 2133599"/>
                <a:gd name="connsiteY81" fmla="*/ 250031 h 752475"/>
                <a:gd name="connsiteX82" fmla="*/ 1350168 w 2133599"/>
                <a:gd name="connsiteY82" fmla="*/ 269081 h 752475"/>
                <a:gd name="connsiteX83" fmla="*/ 1366836 w 2133599"/>
                <a:gd name="connsiteY83" fmla="*/ 290513 h 752475"/>
                <a:gd name="connsiteX84" fmla="*/ 1397793 w 2133599"/>
                <a:gd name="connsiteY84" fmla="*/ 361950 h 752475"/>
                <a:gd name="connsiteX85" fmla="*/ 1404936 w 2133599"/>
                <a:gd name="connsiteY85" fmla="*/ 381000 h 752475"/>
                <a:gd name="connsiteX86" fmla="*/ 1416843 w 2133599"/>
                <a:gd name="connsiteY86" fmla="*/ 402431 h 752475"/>
                <a:gd name="connsiteX87" fmla="*/ 1426368 w 2133599"/>
                <a:gd name="connsiteY87" fmla="*/ 421481 h 752475"/>
                <a:gd name="connsiteX88" fmla="*/ 1457324 w 2133599"/>
                <a:gd name="connsiteY88" fmla="*/ 464344 h 752475"/>
                <a:gd name="connsiteX89" fmla="*/ 1471611 w 2133599"/>
                <a:gd name="connsiteY89" fmla="*/ 476250 h 752475"/>
                <a:gd name="connsiteX90" fmla="*/ 1523999 w 2133599"/>
                <a:gd name="connsiteY90" fmla="*/ 502444 h 752475"/>
                <a:gd name="connsiteX91" fmla="*/ 1540668 w 2133599"/>
                <a:gd name="connsiteY91" fmla="*/ 507206 h 752475"/>
                <a:gd name="connsiteX92" fmla="*/ 1564480 w 2133599"/>
                <a:gd name="connsiteY92" fmla="*/ 516731 h 752475"/>
                <a:gd name="connsiteX93" fmla="*/ 1574005 w 2133599"/>
                <a:gd name="connsiteY93" fmla="*/ 523875 h 752475"/>
                <a:gd name="connsiteX94" fmla="*/ 1588293 w 2133599"/>
                <a:gd name="connsiteY94" fmla="*/ 542925 h 752475"/>
                <a:gd name="connsiteX95" fmla="*/ 1626393 w 2133599"/>
                <a:gd name="connsiteY95" fmla="*/ 602456 h 752475"/>
                <a:gd name="connsiteX96" fmla="*/ 1650205 w 2133599"/>
                <a:gd name="connsiteY96" fmla="*/ 621506 h 752475"/>
                <a:gd name="connsiteX97" fmla="*/ 1671636 w 2133599"/>
                <a:gd name="connsiteY97" fmla="*/ 635794 h 752475"/>
                <a:gd name="connsiteX98" fmla="*/ 1712118 w 2133599"/>
                <a:gd name="connsiteY98" fmla="*/ 652463 h 752475"/>
                <a:gd name="connsiteX99" fmla="*/ 1731168 w 2133599"/>
                <a:gd name="connsiteY99" fmla="*/ 657225 h 752475"/>
                <a:gd name="connsiteX100" fmla="*/ 1754980 w 2133599"/>
                <a:gd name="connsiteY100" fmla="*/ 659606 h 752475"/>
                <a:gd name="connsiteX101" fmla="*/ 1785936 w 2133599"/>
                <a:gd name="connsiteY101" fmla="*/ 650081 h 752475"/>
                <a:gd name="connsiteX102" fmla="*/ 1804986 w 2133599"/>
                <a:gd name="connsiteY102" fmla="*/ 642938 h 752475"/>
                <a:gd name="connsiteX103" fmla="*/ 1833561 w 2133599"/>
                <a:gd name="connsiteY103" fmla="*/ 638175 h 752475"/>
                <a:gd name="connsiteX104" fmla="*/ 1857374 w 2133599"/>
                <a:gd name="connsiteY104" fmla="*/ 642938 h 752475"/>
                <a:gd name="connsiteX105" fmla="*/ 1916905 w 2133599"/>
                <a:gd name="connsiteY105" fmla="*/ 661988 h 752475"/>
                <a:gd name="connsiteX106" fmla="*/ 1926430 w 2133599"/>
                <a:gd name="connsiteY106" fmla="*/ 664369 h 752475"/>
                <a:gd name="connsiteX107" fmla="*/ 1947861 w 2133599"/>
                <a:gd name="connsiteY107" fmla="*/ 671513 h 752475"/>
                <a:gd name="connsiteX108" fmla="*/ 1981199 w 2133599"/>
                <a:gd name="connsiteY108" fmla="*/ 681038 h 752475"/>
                <a:gd name="connsiteX109" fmla="*/ 2043111 w 2133599"/>
                <a:gd name="connsiteY109" fmla="*/ 671513 h 752475"/>
                <a:gd name="connsiteX110" fmla="*/ 2076449 w 2133599"/>
                <a:gd name="connsiteY110" fmla="*/ 661988 h 752475"/>
                <a:gd name="connsiteX111" fmla="*/ 2095499 w 2133599"/>
                <a:gd name="connsiteY111" fmla="*/ 657225 h 752475"/>
                <a:gd name="connsiteX112" fmla="*/ 2124074 w 2133599"/>
                <a:gd name="connsiteY112" fmla="*/ 661988 h 752475"/>
                <a:gd name="connsiteX113" fmla="*/ 2133599 w 2133599"/>
                <a:gd name="connsiteY113" fmla="*/ 664369 h 752475"/>
                <a:gd name="connsiteX0" fmla="*/ 0 w 2133599"/>
                <a:gd name="connsiteY0" fmla="*/ 752475 h 762000"/>
                <a:gd name="connsiteX1" fmla="*/ 9524 w 2133599"/>
                <a:gd name="connsiteY1" fmla="*/ 659606 h 762000"/>
                <a:gd name="connsiteX2" fmla="*/ 50005 w 2133599"/>
                <a:gd name="connsiteY2" fmla="*/ 664369 h 762000"/>
                <a:gd name="connsiteX3" fmla="*/ 80961 w 2133599"/>
                <a:gd name="connsiteY3" fmla="*/ 661988 h 762000"/>
                <a:gd name="connsiteX4" fmla="*/ 92868 w 2133599"/>
                <a:gd name="connsiteY4" fmla="*/ 657225 h 762000"/>
                <a:gd name="connsiteX5" fmla="*/ 100011 w 2133599"/>
                <a:gd name="connsiteY5" fmla="*/ 654844 h 762000"/>
                <a:gd name="connsiteX6" fmla="*/ 119061 w 2133599"/>
                <a:gd name="connsiteY6" fmla="*/ 659606 h 762000"/>
                <a:gd name="connsiteX7" fmla="*/ 126205 w 2133599"/>
                <a:gd name="connsiteY7" fmla="*/ 661988 h 762000"/>
                <a:gd name="connsiteX8" fmla="*/ 161924 w 2133599"/>
                <a:gd name="connsiteY8" fmla="*/ 659606 h 762000"/>
                <a:gd name="connsiteX9" fmla="*/ 178593 w 2133599"/>
                <a:gd name="connsiteY9" fmla="*/ 654844 h 762000"/>
                <a:gd name="connsiteX10" fmla="*/ 190499 w 2133599"/>
                <a:gd name="connsiteY10" fmla="*/ 650081 h 762000"/>
                <a:gd name="connsiteX11" fmla="*/ 204786 w 2133599"/>
                <a:gd name="connsiteY11" fmla="*/ 645319 h 762000"/>
                <a:gd name="connsiteX12" fmla="*/ 219074 w 2133599"/>
                <a:gd name="connsiteY12" fmla="*/ 640556 h 762000"/>
                <a:gd name="connsiteX13" fmla="*/ 240505 w 2133599"/>
                <a:gd name="connsiteY13" fmla="*/ 633413 h 762000"/>
                <a:gd name="connsiteX14" fmla="*/ 247649 w 2133599"/>
                <a:gd name="connsiteY14" fmla="*/ 631031 h 762000"/>
                <a:gd name="connsiteX15" fmla="*/ 257174 w 2133599"/>
                <a:gd name="connsiteY15" fmla="*/ 628650 h 762000"/>
                <a:gd name="connsiteX16" fmla="*/ 290511 w 2133599"/>
                <a:gd name="connsiteY16" fmla="*/ 631031 h 762000"/>
                <a:gd name="connsiteX17" fmla="*/ 304799 w 2133599"/>
                <a:gd name="connsiteY17" fmla="*/ 635794 h 762000"/>
                <a:gd name="connsiteX18" fmla="*/ 311943 w 2133599"/>
                <a:gd name="connsiteY18" fmla="*/ 638175 h 762000"/>
                <a:gd name="connsiteX19" fmla="*/ 319086 w 2133599"/>
                <a:gd name="connsiteY19" fmla="*/ 640556 h 762000"/>
                <a:gd name="connsiteX20" fmla="*/ 328611 w 2133599"/>
                <a:gd name="connsiteY20" fmla="*/ 642938 h 762000"/>
                <a:gd name="connsiteX21" fmla="*/ 392905 w 2133599"/>
                <a:gd name="connsiteY21" fmla="*/ 638175 h 762000"/>
                <a:gd name="connsiteX22" fmla="*/ 419099 w 2133599"/>
                <a:gd name="connsiteY22" fmla="*/ 626269 h 762000"/>
                <a:gd name="connsiteX23" fmla="*/ 433386 w 2133599"/>
                <a:gd name="connsiteY23" fmla="*/ 619125 h 762000"/>
                <a:gd name="connsiteX24" fmla="*/ 452436 w 2133599"/>
                <a:gd name="connsiteY24" fmla="*/ 609600 h 762000"/>
                <a:gd name="connsiteX25" fmla="*/ 473868 w 2133599"/>
                <a:gd name="connsiteY25" fmla="*/ 588169 h 762000"/>
                <a:gd name="connsiteX26" fmla="*/ 478630 w 2133599"/>
                <a:gd name="connsiteY26" fmla="*/ 578644 h 762000"/>
                <a:gd name="connsiteX27" fmla="*/ 495299 w 2133599"/>
                <a:gd name="connsiteY27" fmla="*/ 559594 h 762000"/>
                <a:gd name="connsiteX28" fmla="*/ 502443 w 2133599"/>
                <a:gd name="connsiteY28" fmla="*/ 557213 h 762000"/>
                <a:gd name="connsiteX29" fmla="*/ 509586 w 2133599"/>
                <a:gd name="connsiteY29" fmla="*/ 552450 h 762000"/>
                <a:gd name="connsiteX30" fmla="*/ 538161 w 2133599"/>
                <a:gd name="connsiteY30" fmla="*/ 542925 h 762000"/>
                <a:gd name="connsiteX31" fmla="*/ 545305 w 2133599"/>
                <a:gd name="connsiteY31" fmla="*/ 540544 h 762000"/>
                <a:gd name="connsiteX32" fmla="*/ 597693 w 2133599"/>
                <a:gd name="connsiteY32" fmla="*/ 511969 h 762000"/>
                <a:gd name="connsiteX33" fmla="*/ 611980 w 2133599"/>
                <a:gd name="connsiteY33" fmla="*/ 502444 h 762000"/>
                <a:gd name="connsiteX34" fmla="*/ 616743 w 2133599"/>
                <a:gd name="connsiteY34" fmla="*/ 492919 h 762000"/>
                <a:gd name="connsiteX35" fmla="*/ 626268 w 2133599"/>
                <a:gd name="connsiteY35" fmla="*/ 442913 h 762000"/>
                <a:gd name="connsiteX36" fmla="*/ 654843 w 2133599"/>
                <a:gd name="connsiteY36" fmla="*/ 400050 h 762000"/>
                <a:gd name="connsiteX37" fmla="*/ 673893 w 2133599"/>
                <a:gd name="connsiteY37" fmla="*/ 383381 h 762000"/>
                <a:gd name="connsiteX38" fmla="*/ 681036 w 2133599"/>
                <a:gd name="connsiteY38" fmla="*/ 381000 h 762000"/>
                <a:gd name="connsiteX39" fmla="*/ 688180 w 2133599"/>
                <a:gd name="connsiteY39" fmla="*/ 376238 h 762000"/>
                <a:gd name="connsiteX40" fmla="*/ 702468 w 2133599"/>
                <a:gd name="connsiteY40" fmla="*/ 369094 h 762000"/>
                <a:gd name="connsiteX41" fmla="*/ 714374 w 2133599"/>
                <a:gd name="connsiteY41" fmla="*/ 361950 h 762000"/>
                <a:gd name="connsiteX42" fmla="*/ 735805 w 2133599"/>
                <a:gd name="connsiteY42" fmla="*/ 352425 h 762000"/>
                <a:gd name="connsiteX43" fmla="*/ 761999 w 2133599"/>
                <a:gd name="connsiteY43" fmla="*/ 335756 h 762000"/>
                <a:gd name="connsiteX44" fmla="*/ 769143 w 2133599"/>
                <a:gd name="connsiteY44" fmla="*/ 328613 h 762000"/>
                <a:gd name="connsiteX45" fmla="*/ 785811 w 2133599"/>
                <a:gd name="connsiteY45" fmla="*/ 309563 h 762000"/>
                <a:gd name="connsiteX46" fmla="*/ 804861 w 2133599"/>
                <a:gd name="connsiteY46" fmla="*/ 257175 h 762000"/>
                <a:gd name="connsiteX47" fmla="*/ 812005 w 2133599"/>
                <a:gd name="connsiteY47" fmla="*/ 238125 h 762000"/>
                <a:gd name="connsiteX48" fmla="*/ 823911 w 2133599"/>
                <a:gd name="connsiteY48" fmla="*/ 202406 h 762000"/>
                <a:gd name="connsiteX49" fmla="*/ 840580 w 2133599"/>
                <a:gd name="connsiteY49" fmla="*/ 166688 h 762000"/>
                <a:gd name="connsiteX50" fmla="*/ 847724 w 2133599"/>
                <a:gd name="connsiteY50" fmla="*/ 159544 h 762000"/>
                <a:gd name="connsiteX51" fmla="*/ 873918 w 2133599"/>
                <a:gd name="connsiteY51" fmla="*/ 147638 h 762000"/>
                <a:gd name="connsiteX52" fmla="*/ 881061 w 2133599"/>
                <a:gd name="connsiteY52" fmla="*/ 142875 h 762000"/>
                <a:gd name="connsiteX53" fmla="*/ 897730 w 2133599"/>
                <a:gd name="connsiteY53" fmla="*/ 135731 h 762000"/>
                <a:gd name="connsiteX54" fmla="*/ 909636 w 2133599"/>
                <a:gd name="connsiteY54" fmla="*/ 128588 h 762000"/>
                <a:gd name="connsiteX55" fmla="*/ 921543 w 2133599"/>
                <a:gd name="connsiteY55" fmla="*/ 126206 h 762000"/>
                <a:gd name="connsiteX56" fmla="*/ 933449 w 2133599"/>
                <a:gd name="connsiteY56" fmla="*/ 119063 h 762000"/>
                <a:gd name="connsiteX57" fmla="*/ 940593 w 2133599"/>
                <a:gd name="connsiteY57" fmla="*/ 116681 h 762000"/>
                <a:gd name="connsiteX58" fmla="*/ 947736 w 2133599"/>
                <a:gd name="connsiteY58" fmla="*/ 92869 h 762000"/>
                <a:gd name="connsiteX59" fmla="*/ 969168 w 2133599"/>
                <a:gd name="connsiteY59" fmla="*/ 57150 h 762000"/>
                <a:gd name="connsiteX60" fmla="*/ 983455 w 2133599"/>
                <a:gd name="connsiteY60" fmla="*/ 33338 h 762000"/>
                <a:gd name="connsiteX61" fmla="*/ 997743 w 2133599"/>
                <a:gd name="connsiteY61" fmla="*/ 21431 h 762000"/>
                <a:gd name="connsiteX62" fmla="*/ 1016793 w 2133599"/>
                <a:gd name="connsiteY62" fmla="*/ 16669 h 762000"/>
                <a:gd name="connsiteX63" fmla="*/ 1028699 w 2133599"/>
                <a:gd name="connsiteY63" fmla="*/ 11906 h 762000"/>
                <a:gd name="connsiteX64" fmla="*/ 1042986 w 2133599"/>
                <a:gd name="connsiteY64" fmla="*/ 7144 h 762000"/>
                <a:gd name="connsiteX65" fmla="*/ 1062036 w 2133599"/>
                <a:gd name="connsiteY65" fmla="*/ 0 h 762000"/>
                <a:gd name="connsiteX66" fmla="*/ 1066799 w 2133599"/>
                <a:gd name="connsiteY66" fmla="*/ 7144 h 762000"/>
                <a:gd name="connsiteX67" fmla="*/ 1078705 w 2133599"/>
                <a:gd name="connsiteY67" fmla="*/ 19050 h 762000"/>
                <a:gd name="connsiteX68" fmla="*/ 1088230 w 2133599"/>
                <a:gd name="connsiteY68" fmla="*/ 35719 h 762000"/>
                <a:gd name="connsiteX69" fmla="*/ 1095374 w 2133599"/>
                <a:gd name="connsiteY69" fmla="*/ 45244 h 762000"/>
                <a:gd name="connsiteX70" fmla="*/ 1119186 w 2133599"/>
                <a:gd name="connsiteY70" fmla="*/ 54769 h 762000"/>
                <a:gd name="connsiteX71" fmla="*/ 1154905 w 2133599"/>
                <a:gd name="connsiteY71" fmla="*/ 64294 h 762000"/>
                <a:gd name="connsiteX72" fmla="*/ 1195386 w 2133599"/>
                <a:gd name="connsiteY72" fmla="*/ 71438 h 762000"/>
                <a:gd name="connsiteX73" fmla="*/ 1214436 w 2133599"/>
                <a:gd name="connsiteY73" fmla="*/ 90488 h 762000"/>
                <a:gd name="connsiteX74" fmla="*/ 1226343 w 2133599"/>
                <a:gd name="connsiteY74" fmla="*/ 121444 h 762000"/>
                <a:gd name="connsiteX75" fmla="*/ 1243011 w 2133599"/>
                <a:gd name="connsiteY75" fmla="*/ 159544 h 762000"/>
                <a:gd name="connsiteX76" fmla="*/ 1252536 w 2133599"/>
                <a:gd name="connsiteY76" fmla="*/ 185738 h 762000"/>
                <a:gd name="connsiteX77" fmla="*/ 1262061 w 2133599"/>
                <a:gd name="connsiteY77" fmla="*/ 207169 h 762000"/>
                <a:gd name="connsiteX78" fmla="*/ 1271586 w 2133599"/>
                <a:gd name="connsiteY78" fmla="*/ 219075 h 762000"/>
                <a:gd name="connsiteX79" fmla="*/ 1300161 w 2133599"/>
                <a:gd name="connsiteY79" fmla="*/ 230981 h 762000"/>
                <a:gd name="connsiteX80" fmla="*/ 1316830 w 2133599"/>
                <a:gd name="connsiteY80" fmla="*/ 238125 h 762000"/>
                <a:gd name="connsiteX81" fmla="*/ 1335880 w 2133599"/>
                <a:gd name="connsiteY81" fmla="*/ 250031 h 762000"/>
                <a:gd name="connsiteX82" fmla="*/ 1350168 w 2133599"/>
                <a:gd name="connsiteY82" fmla="*/ 269081 h 762000"/>
                <a:gd name="connsiteX83" fmla="*/ 1366836 w 2133599"/>
                <a:gd name="connsiteY83" fmla="*/ 290513 h 762000"/>
                <a:gd name="connsiteX84" fmla="*/ 1397793 w 2133599"/>
                <a:gd name="connsiteY84" fmla="*/ 361950 h 762000"/>
                <a:gd name="connsiteX85" fmla="*/ 1404936 w 2133599"/>
                <a:gd name="connsiteY85" fmla="*/ 381000 h 762000"/>
                <a:gd name="connsiteX86" fmla="*/ 1416843 w 2133599"/>
                <a:gd name="connsiteY86" fmla="*/ 402431 h 762000"/>
                <a:gd name="connsiteX87" fmla="*/ 1426368 w 2133599"/>
                <a:gd name="connsiteY87" fmla="*/ 421481 h 762000"/>
                <a:gd name="connsiteX88" fmla="*/ 1457324 w 2133599"/>
                <a:gd name="connsiteY88" fmla="*/ 464344 h 762000"/>
                <a:gd name="connsiteX89" fmla="*/ 1471611 w 2133599"/>
                <a:gd name="connsiteY89" fmla="*/ 476250 h 762000"/>
                <a:gd name="connsiteX90" fmla="*/ 1523999 w 2133599"/>
                <a:gd name="connsiteY90" fmla="*/ 502444 h 762000"/>
                <a:gd name="connsiteX91" fmla="*/ 1540668 w 2133599"/>
                <a:gd name="connsiteY91" fmla="*/ 507206 h 762000"/>
                <a:gd name="connsiteX92" fmla="*/ 1564480 w 2133599"/>
                <a:gd name="connsiteY92" fmla="*/ 516731 h 762000"/>
                <a:gd name="connsiteX93" fmla="*/ 1574005 w 2133599"/>
                <a:gd name="connsiteY93" fmla="*/ 523875 h 762000"/>
                <a:gd name="connsiteX94" fmla="*/ 1588293 w 2133599"/>
                <a:gd name="connsiteY94" fmla="*/ 542925 h 762000"/>
                <a:gd name="connsiteX95" fmla="*/ 1626393 w 2133599"/>
                <a:gd name="connsiteY95" fmla="*/ 602456 h 762000"/>
                <a:gd name="connsiteX96" fmla="*/ 1650205 w 2133599"/>
                <a:gd name="connsiteY96" fmla="*/ 621506 h 762000"/>
                <a:gd name="connsiteX97" fmla="*/ 1671636 w 2133599"/>
                <a:gd name="connsiteY97" fmla="*/ 635794 h 762000"/>
                <a:gd name="connsiteX98" fmla="*/ 1712118 w 2133599"/>
                <a:gd name="connsiteY98" fmla="*/ 652463 h 762000"/>
                <a:gd name="connsiteX99" fmla="*/ 1731168 w 2133599"/>
                <a:gd name="connsiteY99" fmla="*/ 657225 h 762000"/>
                <a:gd name="connsiteX100" fmla="*/ 1754980 w 2133599"/>
                <a:gd name="connsiteY100" fmla="*/ 659606 h 762000"/>
                <a:gd name="connsiteX101" fmla="*/ 1785936 w 2133599"/>
                <a:gd name="connsiteY101" fmla="*/ 650081 h 762000"/>
                <a:gd name="connsiteX102" fmla="*/ 1804986 w 2133599"/>
                <a:gd name="connsiteY102" fmla="*/ 642938 h 762000"/>
                <a:gd name="connsiteX103" fmla="*/ 1833561 w 2133599"/>
                <a:gd name="connsiteY103" fmla="*/ 638175 h 762000"/>
                <a:gd name="connsiteX104" fmla="*/ 1857374 w 2133599"/>
                <a:gd name="connsiteY104" fmla="*/ 642938 h 762000"/>
                <a:gd name="connsiteX105" fmla="*/ 1916905 w 2133599"/>
                <a:gd name="connsiteY105" fmla="*/ 661988 h 762000"/>
                <a:gd name="connsiteX106" fmla="*/ 1926430 w 2133599"/>
                <a:gd name="connsiteY106" fmla="*/ 664369 h 762000"/>
                <a:gd name="connsiteX107" fmla="*/ 1947861 w 2133599"/>
                <a:gd name="connsiteY107" fmla="*/ 671513 h 762000"/>
                <a:gd name="connsiteX108" fmla="*/ 1981199 w 2133599"/>
                <a:gd name="connsiteY108" fmla="*/ 681038 h 762000"/>
                <a:gd name="connsiteX109" fmla="*/ 2043111 w 2133599"/>
                <a:gd name="connsiteY109" fmla="*/ 671513 h 762000"/>
                <a:gd name="connsiteX110" fmla="*/ 2076449 w 2133599"/>
                <a:gd name="connsiteY110" fmla="*/ 661988 h 762000"/>
                <a:gd name="connsiteX111" fmla="*/ 2095499 w 2133599"/>
                <a:gd name="connsiteY111" fmla="*/ 657225 h 762000"/>
                <a:gd name="connsiteX112" fmla="*/ 2124074 w 2133599"/>
                <a:gd name="connsiteY112" fmla="*/ 661988 h 762000"/>
                <a:gd name="connsiteX113" fmla="*/ 2133599 w 2133599"/>
                <a:gd name="connsiteY113"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133599" h="762000">
                  <a:moveTo>
                    <a:pt x="0" y="752475"/>
                  </a:moveTo>
                  <a:cubicBezTo>
                    <a:pt x="3969" y="751681"/>
                    <a:pt x="1190" y="674290"/>
                    <a:pt x="9524" y="659606"/>
                  </a:cubicBezTo>
                  <a:cubicBezTo>
                    <a:pt x="17858" y="644922"/>
                    <a:pt x="33771" y="660311"/>
                    <a:pt x="50005" y="664369"/>
                  </a:cubicBezTo>
                  <a:cubicBezTo>
                    <a:pt x="60324" y="663575"/>
                    <a:pt x="70753" y="663689"/>
                    <a:pt x="80961" y="661988"/>
                  </a:cubicBezTo>
                  <a:cubicBezTo>
                    <a:pt x="85178" y="661285"/>
                    <a:pt x="88865" y="658726"/>
                    <a:pt x="92868" y="657225"/>
                  </a:cubicBezTo>
                  <a:cubicBezTo>
                    <a:pt x="95218" y="656344"/>
                    <a:pt x="97630" y="655638"/>
                    <a:pt x="100011" y="654844"/>
                  </a:cubicBezTo>
                  <a:cubicBezTo>
                    <a:pt x="106361" y="656431"/>
                    <a:pt x="112746" y="657884"/>
                    <a:pt x="119061" y="659606"/>
                  </a:cubicBezTo>
                  <a:cubicBezTo>
                    <a:pt x="121483" y="660266"/>
                    <a:pt x="123695" y="661988"/>
                    <a:pt x="126205" y="661988"/>
                  </a:cubicBezTo>
                  <a:cubicBezTo>
                    <a:pt x="138138" y="661988"/>
                    <a:pt x="150018" y="660400"/>
                    <a:pt x="161924" y="659606"/>
                  </a:cubicBezTo>
                  <a:cubicBezTo>
                    <a:pt x="167480" y="658019"/>
                    <a:pt x="173111" y="656671"/>
                    <a:pt x="178593" y="654844"/>
                  </a:cubicBezTo>
                  <a:cubicBezTo>
                    <a:pt x="182648" y="653492"/>
                    <a:pt x="186482" y="651542"/>
                    <a:pt x="190499" y="650081"/>
                  </a:cubicBezTo>
                  <a:cubicBezTo>
                    <a:pt x="195217" y="648365"/>
                    <a:pt x="200024" y="646906"/>
                    <a:pt x="204786" y="645319"/>
                  </a:cubicBezTo>
                  <a:lnTo>
                    <a:pt x="219074" y="640556"/>
                  </a:lnTo>
                  <a:lnTo>
                    <a:pt x="240505" y="633413"/>
                  </a:lnTo>
                  <a:cubicBezTo>
                    <a:pt x="242886" y="632619"/>
                    <a:pt x="245214" y="631640"/>
                    <a:pt x="247649" y="631031"/>
                  </a:cubicBezTo>
                  <a:lnTo>
                    <a:pt x="257174" y="628650"/>
                  </a:lnTo>
                  <a:cubicBezTo>
                    <a:pt x="268286" y="629444"/>
                    <a:pt x="279494" y="629378"/>
                    <a:pt x="290511" y="631031"/>
                  </a:cubicBezTo>
                  <a:cubicBezTo>
                    <a:pt x="295476" y="631776"/>
                    <a:pt x="300036" y="634206"/>
                    <a:pt x="304799" y="635794"/>
                  </a:cubicBezTo>
                  <a:lnTo>
                    <a:pt x="311943" y="638175"/>
                  </a:lnTo>
                  <a:cubicBezTo>
                    <a:pt x="314324" y="638969"/>
                    <a:pt x="316651" y="639947"/>
                    <a:pt x="319086" y="640556"/>
                  </a:cubicBezTo>
                  <a:lnTo>
                    <a:pt x="328611" y="642938"/>
                  </a:lnTo>
                  <a:cubicBezTo>
                    <a:pt x="350042" y="641350"/>
                    <a:pt x="371571" y="640761"/>
                    <a:pt x="392905" y="638175"/>
                  </a:cubicBezTo>
                  <a:cubicBezTo>
                    <a:pt x="404508" y="636769"/>
                    <a:pt x="409412" y="631553"/>
                    <a:pt x="419099" y="626269"/>
                  </a:cubicBezTo>
                  <a:cubicBezTo>
                    <a:pt x="423773" y="623719"/>
                    <a:pt x="428712" y="621675"/>
                    <a:pt x="433386" y="619125"/>
                  </a:cubicBezTo>
                  <a:cubicBezTo>
                    <a:pt x="451058" y="609485"/>
                    <a:pt x="438943" y="614098"/>
                    <a:pt x="452436" y="609600"/>
                  </a:cubicBezTo>
                  <a:cubicBezTo>
                    <a:pt x="463869" y="600073"/>
                    <a:pt x="466784" y="599504"/>
                    <a:pt x="473868" y="588169"/>
                  </a:cubicBezTo>
                  <a:cubicBezTo>
                    <a:pt x="475749" y="585159"/>
                    <a:pt x="476749" y="581654"/>
                    <a:pt x="478630" y="578644"/>
                  </a:cubicBezTo>
                  <a:cubicBezTo>
                    <a:pt x="481989" y="573269"/>
                    <a:pt x="490297" y="563166"/>
                    <a:pt x="495299" y="559594"/>
                  </a:cubicBezTo>
                  <a:cubicBezTo>
                    <a:pt x="497342" y="558135"/>
                    <a:pt x="500062" y="558007"/>
                    <a:pt x="502443" y="557213"/>
                  </a:cubicBezTo>
                  <a:cubicBezTo>
                    <a:pt x="504824" y="555625"/>
                    <a:pt x="506929" y="553513"/>
                    <a:pt x="509586" y="552450"/>
                  </a:cubicBezTo>
                  <a:cubicBezTo>
                    <a:pt x="518908" y="548721"/>
                    <a:pt x="528636" y="546100"/>
                    <a:pt x="538161" y="542925"/>
                  </a:cubicBezTo>
                  <a:cubicBezTo>
                    <a:pt x="540542" y="542131"/>
                    <a:pt x="543060" y="541667"/>
                    <a:pt x="545305" y="540544"/>
                  </a:cubicBezTo>
                  <a:cubicBezTo>
                    <a:pt x="562789" y="531801"/>
                    <a:pt x="582388" y="522173"/>
                    <a:pt x="597693" y="511969"/>
                  </a:cubicBezTo>
                  <a:lnTo>
                    <a:pt x="611980" y="502444"/>
                  </a:lnTo>
                  <a:cubicBezTo>
                    <a:pt x="613568" y="499269"/>
                    <a:pt x="615723" y="496319"/>
                    <a:pt x="616743" y="492919"/>
                  </a:cubicBezTo>
                  <a:cubicBezTo>
                    <a:pt x="622638" y="473270"/>
                    <a:pt x="614360" y="466729"/>
                    <a:pt x="626268" y="442913"/>
                  </a:cubicBezTo>
                  <a:cubicBezTo>
                    <a:pt x="636238" y="422973"/>
                    <a:pt x="637230" y="417663"/>
                    <a:pt x="654843" y="400050"/>
                  </a:cubicBezTo>
                  <a:cubicBezTo>
                    <a:pt x="660991" y="393902"/>
                    <a:pt x="666242" y="387753"/>
                    <a:pt x="673893" y="383381"/>
                  </a:cubicBezTo>
                  <a:cubicBezTo>
                    <a:pt x="676072" y="382136"/>
                    <a:pt x="678791" y="382122"/>
                    <a:pt x="681036" y="381000"/>
                  </a:cubicBezTo>
                  <a:cubicBezTo>
                    <a:pt x="683596" y="379720"/>
                    <a:pt x="685678" y="377628"/>
                    <a:pt x="688180" y="376238"/>
                  </a:cubicBezTo>
                  <a:cubicBezTo>
                    <a:pt x="692835" y="373652"/>
                    <a:pt x="697793" y="371644"/>
                    <a:pt x="702468" y="369094"/>
                  </a:cubicBezTo>
                  <a:cubicBezTo>
                    <a:pt x="706531" y="366878"/>
                    <a:pt x="710234" y="364020"/>
                    <a:pt x="714374" y="361950"/>
                  </a:cubicBezTo>
                  <a:cubicBezTo>
                    <a:pt x="721366" y="358454"/>
                    <a:pt x="728813" y="355921"/>
                    <a:pt x="735805" y="352425"/>
                  </a:cubicBezTo>
                  <a:cubicBezTo>
                    <a:pt x="740697" y="349979"/>
                    <a:pt x="758605" y="338396"/>
                    <a:pt x="761999" y="335756"/>
                  </a:cubicBezTo>
                  <a:cubicBezTo>
                    <a:pt x="764657" y="333689"/>
                    <a:pt x="766878" y="331105"/>
                    <a:pt x="769143" y="328613"/>
                  </a:cubicBezTo>
                  <a:cubicBezTo>
                    <a:pt x="774819" y="322370"/>
                    <a:pt x="780255" y="315913"/>
                    <a:pt x="785811" y="309563"/>
                  </a:cubicBezTo>
                  <a:cubicBezTo>
                    <a:pt x="792161" y="292100"/>
                    <a:pt x="798464" y="274621"/>
                    <a:pt x="804861" y="257175"/>
                  </a:cubicBezTo>
                  <a:cubicBezTo>
                    <a:pt x="807196" y="250808"/>
                    <a:pt x="809860" y="244559"/>
                    <a:pt x="812005" y="238125"/>
                  </a:cubicBezTo>
                  <a:cubicBezTo>
                    <a:pt x="815974" y="226219"/>
                    <a:pt x="819552" y="214175"/>
                    <a:pt x="823911" y="202406"/>
                  </a:cubicBezTo>
                  <a:cubicBezTo>
                    <a:pt x="826753" y="194732"/>
                    <a:pt x="832913" y="175888"/>
                    <a:pt x="840580" y="166688"/>
                  </a:cubicBezTo>
                  <a:cubicBezTo>
                    <a:pt x="842736" y="164101"/>
                    <a:pt x="844984" y="161502"/>
                    <a:pt x="847724" y="159544"/>
                  </a:cubicBezTo>
                  <a:cubicBezTo>
                    <a:pt x="851631" y="156753"/>
                    <a:pt x="872759" y="148217"/>
                    <a:pt x="873918" y="147638"/>
                  </a:cubicBezTo>
                  <a:cubicBezTo>
                    <a:pt x="876478" y="146358"/>
                    <a:pt x="878501" y="144155"/>
                    <a:pt x="881061" y="142875"/>
                  </a:cubicBezTo>
                  <a:cubicBezTo>
                    <a:pt x="886468" y="140171"/>
                    <a:pt x="892323" y="138434"/>
                    <a:pt x="897730" y="135731"/>
                  </a:cubicBezTo>
                  <a:cubicBezTo>
                    <a:pt x="901870" y="133661"/>
                    <a:pt x="905339" y="130307"/>
                    <a:pt x="909636" y="128588"/>
                  </a:cubicBezTo>
                  <a:cubicBezTo>
                    <a:pt x="913394" y="127085"/>
                    <a:pt x="917574" y="127000"/>
                    <a:pt x="921543" y="126206"/>
                  </a:cubicBezTo>
                  <a:cubicBezTo>
                    <a:pt x="925512" y="123825"/>
                    <a:pt x="929309" y="121133"/>
                    <a:pt x="933449" y="119063"/>
                  </a:cubicBezTo>
                  <a:cubicBezTo>
                    <a:pt x="935694" y="117940"/>
                    <a:pt x="938986" y="118609"/>
                    <a:pt x="940593" y="116681"/>
                  </a:cubicBezTo>
                  <a:cubicBezTo>
                    <a:pt x="949428" y="106079"/>
                    <a:pt x="942083" y="104174"/>
                    <a:pt x="947736" y="92869"/>
                  </a:cubicBezTo>
                  <a:cubicBezTo>
                    <a:pt x="953946" y="80450"/>
                    <a:pt x="962104" y="69104"/>
                    <a:pt x="969168" y="57150"/>
                  </a:cubicBezTo>
                  <a:cubicBezTo>
                    <a:pt x="970069" y="55626"/>
                    <a:pt x="979635" y="37923"/>
                    <a:pt x="983455" y="33338"/>
                  </a:cubicBezTo>
                  <a:cubicBezTo>
                    <a:pt x="986190" y="30057"/>
                    <a:pt x="993264" y="23060"/>
                    <a:pt x="997743" y="21431"/>
                  </a:cubicBezTo>
                  <a:cubicBezTo>
                    <a:pt x="1003894" y="19194"/>
                    <a:pt x="1010716" y="19100"/>
                    <a:pt x="1016793" y="16669"/>
                  </a:cubicBezTo>
                  <a:cubicBezTo>
                    <a:pt x="1020762" y="15081"/>
                    <a:pt x="1024682" y="13367"/>
                    <a:pt x="1028699" y="11906"/>
                  </a:cubicBezTo>
                  <a:cubicBezTo>
                    <a:pt x="1033417" y="10190"/>
                    <a:pt x="1038325" y="9008"/>
                    <a:pt x="1042986" y="7144"/>
                  </a:cubicBezTo>
                  <a:cubicBezTo>
                    <a:pt x="1063741" y="-1158"/>
                    <a:pt x="1041412" y="5155"/>
                    <a:pt x="1062036" y="0"/>
                  </a:cubicBezTo>
                  <a:cubicBezTo>
                    <a:pt x="1063624" y="2381"/>
                    <a:pt x="1064775" y="5120"/>
                    <a:pt x="1066799" y="7144"/>
                  </a:cubicBezTo>
                  <a:cubicBezTo>
                    <a:pt x="1078443" y="18787"/>
                    <a:pt x="1070237" y="4231"/>
                    <a:pt x="1078705" y="19050"/>
                  </a:cubicBezTo>
                  <a:cubicBezTo>
                    <a:pt x="1086671" y="32991"/>
                    <a:pt x="1079949" y="24125"/>
                    <a:pt x="1088230" y="35719"/>
                  </a:cubicBezTo>
                  <a:cubicBezTo>
                    <a:pt x="1090537" y="38949"/>
                    <a:pt x="1091994" y="43164"/>
                    <a:pt x="1095374" y="45244"/>
                  </a:cubicBezTo>
                  <a:cubicBezTo>
                    <a:pt x="1102655" y="49724"/>
                    <a:pt x="1111164" y="51814"/>
                    <a:pt x="1119186" y="54769"/>
                  </a:cubicBezTo>
                  <a:cubicBezTo>
                    <a:pt x="1146481" y="64825"/>
                    <a:pt x="1132368" y="59787"/>
                    <a:pt x="1154905" y="64294"/>
                  </a:cubicBezTo>
                  <a:cubicBezTo>
                    <a:pt x="1190789" y="71470"/>
                    <a:pt x="1161899" y="67251"/>
                    <a:pt x="1195386" y="71438"/>
                  </a:cubicBezTo>
                  <a:cubicBezTo>
                    <a:pt x="1201736" y="77788"/>
                    <a:pt x="1211596" y="81969"/>
                    <a:pt x="1214436" y="90488"/>
                  </a:cubicBezTo>
                  <a:cubicBezTo>
                    <a:pt x="1219427" y="105459"/>
                    <a:pt x="1219249" y="106243"/>
                    <a:pt x="1226343" y="121444"/>
                  </a:cubicBezTo>
                  <a:cubicBezTo>
                    <a:pt x="1239588" y="149826"/>
                    <a:pt x="1232719" y="130727"/>
                    <a:pt x="1243011" y="159544"/>
                  </a:cubicBezTo>
                  <a:cubicBezTo>
                    <a:pt x="1248957" y="176192"/>
                    <a:pt x="1246054" y="170613"/>
                    <a:pt x="1252536" y="185738"/>
                  </a:cubicBezTo>
                  <a:cubicBezTo>
                    <a:pt x="1255615" y="192923"/>
                    <a:pt x="1258182" y="200382"/>
                    <a:pt x="1262061" y="207169"/>
                  </a:cubicBezTo>
                  <a:cubicBezTo>
                    <a:pt x="1264583" y="211582"/>
                    <a:pt x="1267276" y="216381"/>
                    <a:pt x="1271586" y="219075"/>
                  </a:cubicBezTo>
                  <a:cubicBezTo>
                    <a:pt x="1280336" y="224544"/>
                    <a:pt x="1290651" y="226977"/>
                    <a:pt x="1300161" y="230981"/>
                  </a:cubicBezTo>
                  <a:cubicBezTo>
                    <a:pt x="1305732" y="233327"/>
                    <a:pt x="1311994" y="234498"/>
                    <a:pt x="1316830" y="238125"/>
                  </a:cubicBezTo>
                  <a:cubicBezTo>
                    <a:pt x="1329195" y="247399"/>
                    <a:pt x="1322805" y="243494"/>
                    <a:pt x="1335880" y="250031"/>
                  </a:cubicBezTo>
                  <a:cubicBezTo>
                    <a:pt x="1341338" y="258218"/>
                    <a:pt x="1342627" y="260597"/>
                    <a:pt x="1350168" y="269081"/>
                  </a:cubicBezTo>
                  <a:cubicBezTo>
                    <a:pt x="1362554" y="283016"/>
                    <a:pt x="1357807" y="273584"/>
                    <a:pt x="1366836" y="290513"/>
                  </a:cubicBezTo>
                  <a:cubicBezTo>
                    <a:pt x="1381962" y="318875"/>
                    <a:pt x="1383978" y="326782"/>
                    <a:pt x="1397793" y="361950"/>
                  </a:cubicBezTo>
                  <a:cubicBezTo>
                    <a:pt x="1400273" y="368262"/>
                    <a:pt x="1401642" y="375072"/>
                    <a:pt x="1404936" y="381000"/>
                  </a:cubicBezTo>
                  <a:cubicBezTo>
                    <a:pt x="1408905" y="388144"/>
                    <a:pt x="1413019" y="395209"/>
                    <a:pt x="1416843" y="402431"/>
                  </a:cubicBezTo>
                  <a:cubicBezTo>
                    <a:pt x="1420165" y="408705"/>
                    <a:pt x="1422483" y="415539"/>
                    <a:pt x="1426368" y="421481"/>
                  </a:cubicBezTo>
                  <a:cubicBezTo>
                    <a:pt x="1436013" y="436232"/>
                    <a:pt x="1446100" y="450756"/>
                    <a:pt x="1457324" y="464344"/>
                  </a:cubicBezTo>
                  <a:cubicBezTo>
                    <a:pt x="1461272" y="469123"/>
                    <a:pt x="1466612" y="472584"/>
                    <a:pt x="1471611" y="476250"/>
                  </a:cubicBezTo>
                  <a:cubicBezTo>
                    <a:pt x="1490992" y="490462"/>
                    <a:pt x="1499515" y="495450"/>
                    <a:pt x="1523999" y="502444"/>
                  </a:cubicBezTo>
                  <a:cubicBezTo>
                    <a:pt x="1529555" y="504031"/>
                    <a:pt x="1535145" y="505507"/>
                    <a:pt x="1540668" y="507206"/>
                  </a:cubicBezTo>
                  <a:cubicBezTo>
                    <a:pt x="1549082" y="509795"/>
                    <a:pt x="1556999" y="512055"/>
                    <a:pt x="1564480" y="516731"/>
                  </a:cubicBezTo>
                  <a:cubicBezTo>
                    <a:pt x="1567846" y="518834"/>
                    <a:pt x="1571335" y="520938"/>
                    <a:pt x="1574005" y="523875"/>
                  </a:cubicBezTo>
                  <a:cubicBezTo>
                    <a:pt x="1579344" y="529748"/>
                    <a:pt x="1583981" y="536261"/>
                    <a:pt x="1588293" y="542925"/>
                  </a:cubicBezTo>
                  <a:cubicBezTo>
                    <a:pt x="1603116" y="565833"/>
                    <a:pt x="1604183" y="580245"/>
                    <a:pt x="1626393" y="602456"/>
                  </a:cubicBezTo>
                  <a:cubicBezTo>
                    <a:pt x="1644007" y="620071"/>
                    <a:pt x="1631478" y="609467"/>
                    <a:pt x="1650205" y="621506"/>
                  </a:cubicBezTo>
                  <a:cubicBezTo>
                    <a:pt x="1657427" y="626149"/>
                    <a:pt x="1664236" y="631441"/>
                    <a:pt x="1671636" y="635794"/>
                  </a:cubicBezTo>
                  <a:cubicBezTo>
                    <a:pt x="1686144" y="644328"/>
                    <a:pt x="1695913" y="647697"/>
                    <a:pt x="1712118" y="652463"/>
                  </a:cubicBezTo>
                  <a:cubicBezTo>
                    <a:pt x="1718397" y="654310"/>
                    <a:pt x="1724712" y="656149"/>
                    <a:pt x="1731168" y="657225"/>
                  </a:cubicBezTo>
                  <a:cubicBezTo>
                    <a:pt x="1739036" y="658536"/>
                    <a:pt x="1747043" y="658812"/>
                    <a:pt x="1754980" y="659606"/>
                  </a:cubicBezTo>
                  <a:cubicBezTo>
                    <a:pt x="1765299" y="656431"/>
                    <a:pt x="1775694" y="653495"/>
                    <a:pt x="1785936" y="650081"/>
                  </a:cubicBezTo>
                  <a:cubicBezTo>
                    <a:pt x="1792370" y="647937"/>
                    <a:pt x="1798407" y="644583"/>
                    <a:pt x="1804986" y="642938"/>
                  </a:cubicBezTo>
                  <a:cubicBezTo>
                    <a:pt x="1814354" y="640596"/>
                    <a:pt x="1833561" y="638175"/>
                    <a:pt x="1833561" y="638175"/>
                  </a:cubicBezTo>
                  <a:cubicBezTo>
                    <a:pt x="1841499" y="639763"/>
                    <a:pt x="1849494" y="641084"/>
                    <a:pt x="1857374" y="642938"/>
                  </a:cubicBezTo>
                  <a:cubicBezTo>
                    <a:pt x="1886953" y="649898"/>
                    <a:pt x="1872656" y="650927"/>
                    <a:pt x="1916905" y="661988"/>
                  </a:cubicBezTo>
                  <a:cubicBezTo>
                    <a:pt x="1920080" y="662782"/>
                    <a:pt x="1923302" y="663407"/>
                    <a:pt x="1926430" y="664369"/>
                  </a:cubicBezTo>
                  <a:cubicBezTo>
                    <a:pt x="1933627" y="666584"/>
                    <a:pt x="1940657" y="669320"/>
                    <a:pt x="1947861" y="671513"/>
                  </a:cubicBezTo>
                  <a:cubicBezTo>
                    <a:pt x="1958918" y="674878"/>
                    <a:pt x="1981199" y="681038"/>
                    <a:pt x="1981199" y="681038"/>
                  </a:cubicBezTo>
                  <a:cubicBezTo>
                    <a:pt x="2001836" y="677863"/>
                    <a:pt x="2022549" y="675142"/>
                    <a:pt x="2043111" y="671513"/>
                  </a:cubicBezTo>
                  <a:cubicBezTo>
                    <a:pt x="2065566" y="667550"/>
                    <a:pt x="2057075" y="667272"/>
                    <a:pt x="2076449" y="661988"/>
                  </a:cubicBezTo>
                  <a:cubicBezTo>
                    <a:pt x="2108058" y="653367"/>
                    <a:pt x="2073822" y="664450"/>
                    <a:pt x="2095499" y="657225"/>
                  </a:cubicBezTo>
                  <a:cubicBezTo>
                    <a:pt x="2104922" y="658571"/>
                    <a:pt x="2117724" y="644526"/>
                    <a:pt x="2124074" y="661988"/>
                  </a:cubicBezTo>
                  <a:cubicBezTo>
                    <a:pt x="2130424" y="679450"/>
                    <a:pt x="2127876" y="762000"/>
                    <a:pt x="2133599" y="762000"/>
                  </a:cubicBezTo>
                </a:path>
              </a:pathLst>
            </a:custGeom>
            <a:ln w="28575">
              <a:solidFill>
                <a:srgbClr val="BC2622">
                  <a:alpha val="80000"/>
                </a:srgb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1" name="Freihandform 60"/>
            <p:cNvSpPr/>
            <p:nvPr/>
          </p:nvSpPr>
          <p:spPr>
            <a:xfrm>
              <a:off x="7231049" y="2555281"/>
              <a:ext cx="1210018" cy="432149"/>
            </a:xfrm>
            <a:custGeom>
              <a:avLst/>
              <a:gdLst>
                <a:gd name="connsiteX0" fmla="*/ 0 w 2135981"/>
                <a:gd name="connsiteY0" fmla="*/ 661988 h 681038"/>
                <a:gd name="connsiteX1" fmla="*/ 11906 w 2135981"/>
                <a:gd name="connsiteY1" fmla="*/ 659606 h 681038"/>
                <a:gd name="connsiteX2" fmla="*/ 52387 w 2135981"/>
                <a:gd name="connsiteY2" fmla="*/ 664369 h 681038"/>
                <a:gd name="connsiteX3" fmla="*/ 83343 w 2135981"/>
                <a:gd name="connsiteY3" fmla="*/ 661988 h 681038"/>
                <a:gd name="connsiteX4" fmla="*/ 95250 w 2135981"/>
                <a:gd name="connsiteY4" fmla="*/ 657225 h 681038"/>
                <a:gd name="connsiteX5" fmla="*/ 102393 w 2135981"/>
                <a:gd name="connsiteY5" fmla="*/ 654844 h 681038"/>
                <a:gd name="connsiteX6" fmla="*/ 121443 w 2135981"/>
                <a:gd name="connsiteY6" fmla="*/ 659606 h 681038"/>
                <a:gd name="connsiteX7" fmla="*/ 128587 w 2135981"/>
                <a:gd name="connsiteY7" fmla="*/ 661988 h 681038"/>
                <a:gd name="connsiteX8" fmla="*/ 164306 w 2135981"/>
                <a:gd name="connsiteY8" fmla="*/ 659606 h 681038"/>
                <a:gd name="connsiteX9" fmla="*/ 180975 w 2135981"/>
                <a:gd name="connsiteY9" fmla="*/ 654844 h 681038"/>
                <a:gd name="connsiteX10" fmla="*/ 192881 w 2135981"/>
                <a:gd name="connsiteY10" fmla="*/ 650081 h 681038"/>
                <a:gd name="connsiteX11" fmla="*/ 207168 w 2135981"/>
                <a:gd name="connsiteY11" fmla="*/ 645319 h 681038"/>
                <a:gd name="connsiteX12" fmla="*/ 221456 w 2135981"/>
                <a:gd name="connsiteY12" fmla="*/ 640556 h 681038"/>
                <a:gd name="connsiteX13" fmla="*/ 242887 w 2135981"/>
                <a:gd name="connsiteY13" fmla="*/ 633413 h 681038"/>
                <a:gd name="connsiteX14" fmla="*/ 250031 w 2135981"/>
                <a:gd name="connsiteY14" fmla="*/ 631031 h 681038"/>
                <a:gd name="connsiteX15" fmla="*/ 259556 w 2135981"/>
                <a:gd name="connsiteY15" fmla="*/ 628650 h 681038"/>
                <a:gd name="connsiteX16" fmla="*/ 292893 w 2135981"/>
                <a:gd name="connsiteY16" fmla="*/ 631031 h 681038"/>
                <a:gd name="connsiteX17" fmla="*/ 307181 w 2135981"/>
                <a:gd name="connsiteY17" fmla="*/ 635794 h 681038"/>
                <a:gd name="connsiteX18" fmla="*/ 314325 w 2135981"/>
                <a:gd name="connsiteY18" fmla="*/ 638175 h 681038"/>
                <a:gd name="connsiteX19" fmla="*/ 321468 w 2135981"/>
                <a:gd name="connsiteY19" fmla="*/ 640556 h 681038"/>
                <a:gd name="connsiteX20" fmla="*/ 330993 w 2135981"/>
                <a:gd name="connsiteY20" fmla="*/ 642938 h 681038"/>
                <a:gd name="connsiteX21" fmla="*/ 395287 w 2135981"/>
                <a:gd name="connsiteY21" fmla="*/ 638175 h 681038"/>
                <a:gd name="connsiteX22" fmla="*/ 421481 w 2135981"/>
                <a:gd name="connsiteY22" fmla="*/ 626269 h 681038"/>
                <a:gd name="connsiteX23" fmla="*/ 435768 w 2135981"/>
                <a:gd name="connsiteY23" fmla="*/ 619125 h 681038"/>
                <a:gd name="connsiteX24" fmla="*/ 454818 w 2135981"/>
                <a:gd name="connsiteY24" fmla="*/ 609600 h 681038"/>
                <a:gd name="connsiteX25" fmla="*/ 476250 w 2135981"/>
                <a:gd name="connsiteY25" fmla="*/ 588169 h 681038"/>
                <a:gd name="connsiteX26" fmla="*/ 481012 w 2135981"/>
                <a:gd name="connsiteY26" fmla="*/ 578644 h 681038"/>
                <a:gd name="connsiteX27" fmla="*/ 497681 w 2135981"/>
                <a:gd name="connsiteY27" fmla="*/ 559594 h 681038"/>
                <a:gd name="connsiteX28" fmla="*/ 504825 w 2135981"/>
                <a:gd name="connsiteY28" fmla="*/ 557213 h 681038"/>
                <a:gd name="connsiteX29" fmla="*/ 511968 w 2135981"/>
                <a:gd name="connsiteY29" fmla="*/ 552450 h 681038"/>
                <a:gd name="connsiteX30" fmla="*/ 540543 w 2135981"/>
                <a:gd name="connsiteY30" fmla="*/ 542925 h 681038"/>
                <a:gd name="connsiteX31" fmla="*/ 547687 w 2135981"/>
                <a:gd name="connsiteY31" fmla="*/ 540544 h 681038"/>
                <a:gd name="connsiteX32" fmla="*/ 600075 w 2135981"/>
                <a:gd name="connsiteY32" fmla="*/ 511969 h 681038"/>
                <a:gd name="connsiteX33" fmla="*/ 614362 w 2135981"/>
                <a:gd name="connsiteY33" fmla="*/ 502444 h 681038"/>
                <a:gd name="connsiteX34" fmla="*/ 619125 w 2135981"/>
                <a:gd name="connsiteY34" fmla="*/ 492919 h 681038"/>
                <a:gd name="connsiteX35" fmla="*/ 628650 w 2135981"/>
                <a:gd name="connsiteY35" fmla="*/ 442913 h 681038"/>
                <a:gd name="connsiteX36" fmla="*/ 657225 w 2135981"/>
                <a:gd name="connsiteY36" fmla="*/ 400050 h 681038"/>
                <a:gd name="connsiteX37" fmla="*/ 676275 w 2135981"/>
                <a:gd name="connsiteY37" fmla="*/ 383381 h 681038"/>
                <a:gd name="connsiteX38" fmla="*/ 683418 w 2135981"/>
                <a:gd name="connsiteY38" fmla="*/ 381000 h 681038"/>
                <a:gd name="connsiteX39" fmla="*/ 690562 w 2135981"/>
                <a:gd name="connsiteY39" fmla="*/ 376238 h 681038"/>
                <a:gd name="connsiteX40" fmla="*/ 704850 w 2135981"/>
                <a:gd name="connsiteY40" fmla="*/ 369094 h 681038"/>
                <a:gd name="connsiteX41" fmla="*/ 716756 w 2135981"/>
                <a:gd name="connsiteY41" fmla="*/ 361950 h 681038"/>
                <a:gd name="connsiteX42" fmla="*/ 738187 w 2135981"/>
                <a:gd name="connsiteY42" fmla="*/ 352425 h 681038"/>
                <a:gd name="connsiteX43" fmla="*/ 764381 w 2135981"/>
                <a:gd name="connsiteY43" fmla="*/ 335756 h 681038"/>
                <a:gd name="connsiteX44" fmla="*/ 771525 w 2135981"/>
                <a:gd name="connsiteY44" fmla="*/ 328613 h 681038"/>
                <a:gd name="connsiteX45" fmla="*/ 788193 w 2135981"/>
                <a:gd name="connsiteY45" fmla="*/ 309563 h 681038"/>
                <a:gd name="connsiteX46" fmla="*/ 807243 w 2135981"/>
                <a:gd name="connsiteY46" fmla="*/ 257175 h 681038"/>
                <a:gd name="connsiteX47" fmla="*/ 814387 w 2135981"/>
                <a:gd name="connsiteY47" fmla="*/ 238125 h 681038"/>
                <a:gd name="connsiteX48" fmla="*/ 826293 w 2135981"/>
                <a:gd name="connsiteY48" fmla="*/ 202406 h 681038"/>
                <a:gd name="connsiteX49" fmla="*/ 842962 w 2135981"/>
                <a:gd name="connsiteY49" fmla="*/ 166688 h 681038"/>
                <a:gd name="connsiteX50" fmla="*/ 850106 w 2135981"/>
                <a:gd name="connsiteY50" fmla="*/ 159544 h 681038"/>
                <a:gd name="connsiteX51" fmla="*/ 876300 w 2135981"/>
                <a:gd name="connsiteY51" fmla="*/ 147638 h 681038"/>
                <a:gd name="connsiteX52" fmla="*/ 883443 w 2135981"/>
                <a:gd name="connsiteY52" fmla="*/ 142875 h 681038"/>
                <a:gd name="connsiteX53" fmla="*/ 900112 w 2135981"/>
                <a:gd name="connsiteY53" fmla="*/ 135731 h 681038"/>
                <a:gd name="connsiteX54" fmla="*/ 912018 w 2135981"/>
                <a:gd name="connsiteY54" fmla="*/ 128588 h 681038"/>
                <a:gd name="connsiteX55" fmla="*/ 923925 w 2135981"/>
                <a:gd name="connsiteY55" fmla="*/ 126206 h 681038"/>
                <a:gd name="connsiteX56" fmla="*/ 935831 w 2135981"/>
                <a:gd name="connsiteY56" fmla="*/ 119063 h 681038"/>
                <a:gd name="connsiteX57" fmla="*/ 942975 w 2135981"/>
                <a:gd name="connsiteY57" fmla="*/ 116681 h 681038"/>
                <a:gd name="connsiteX58" fmla="*/ 950118 w 2135981"/>
                <a:gd name="connsiteY58" fmla="*/ 92869 h 681038"/>
                <a:gd name="connsiteX59" fmla="*/ 971550 w 2135981"/>
                <a:gd name="connsiteY59" fmla="*/ 57150 h 681038"/>
                <a:gd name="connsiteX60" fmla="*/ 985837 w 2135981"/>
                <a:gd name="connsiteY60" fmla="*/ 33338 h 681038"/>
                <a:gd name="connsiteX61" fmla="*/ 1000125 w 2135981"/>
                <a:gd name="connsiteY61" fmla="*/ 21431 h 681038"/>
                <a:gd name="connsiteX62" fmla="*/ 1019175 w 2135981"/>
                <a:gd name="connsiteY62" fmla="*/ 16669 h 681038"/>
                <a:gd name="connsiteX63" fmla="*/ 1031081 w 2135981"/>
                <a:gd name="connsiteY63" fmla="*/ 11906 h 681038"/>
                <a:gd name="connsiteX64" fmla="*/ 1045368 w 2135981"/>
                <a:gd name="connsiteY64" fmla="*/ 7144 h 681038"/>
                <a:gd name="connsiteX65" fmla="*/ 1064418 w 2135981"/>
                <a:gd name="connsiteY65" fmla="*/ 0 h 681038"/>
                <a:gd name="connsiteX66" fmla="*/ 1069181 w 2135981"/>
                <a:gd name="connsiteY66" fmla="*/ 7144 h 681038"/>
                <a:gd name="connsiteX67" fmla="*/ 1081087 w 2135981"/>
                <a:gd name="connsiteY67" fmla="*/ 19050 h 681038"/>
                <a:gd name="connsiteX68" fmla="*/ 1090612 w 2135981"/>
                <a:gd name="connsiteY68" fmla="*/ 35719 h 681038"/>
                <a:gd name="connsiteX69" fmla="*/ 1097756 w 2135981"/>
                <a:gd name="connsiteY69" fmla="*/ 45244 h 681038"/>
                <a:gd name="connsiteX70" fmla="*/ 1121568 w 2135981"/>
                <a:gd name="connsiteY70" fmla="*/ 54769 h 681038"/>
                <a:gd name="connsiteX71" fmla="*/ 1157287 w 2135981"/>
                <a:gd name="connsiteY71" fmla="*/ 64294 h 681038"/>
                <a:gd name="connsiteX72" fmla="*/ 1197768 w 2135981"/>
                <a:gd name="connsiteY72" fmla="*/ 71438 h 681038"/>
                <a:gd name="connsiteX73" fmla="*/ 1216818 w 2135981"/>
                <a:gd name="connsiteY73" fmla="*/ 90488 h 681038"/>
                <a:gd name="connsiteX74" fmla="*/ 1228725 w 2135981"/>
                <a:gd name="connsiteY74" fmla="*/ 121444 h 681038"/>
                <a:gd name="connsiteX75" fmla="*/ 1245393 w 2135981"/>
                <a:gd name="connsiteY75" fmla="*/ 159544 h 681038"/>
                <a:gd name="connsiteX76" fmla="*/ 1254918 w 2135981"/>
                <a:gd name="connsiteY76" fmla="*/ 185738 h 681038"/>
                <a:gd name="connsiteX77" fmla="*/ 1264443 w 2135981"/>
                <a:gd name="connsiteY77" fmla="*/ 207169 h 681038"/>
                <a:gd name="connsiteX78" fmla="*/ 1273968 w 2135981"/>
                <a:gd name="connsiteY78" fmla="*/ 219075 h 681038"/>
                <a:gd name="connsiteX79" fmla="*/ 1302543 w 2135981"/>
                <a:gd name="connsiteY79" fmla="*/ 230981 h 681038"/>
                <a:gd name="connsiteX80" fmla="*/ 1319212 w 2135981"/>
                <a:gd name="connsiteY80" fmla="*/ 238125 h 681038"/>
                <a:gd name="connsiteX81" fmla="*/ 1338262 w 2135981"/>
                <a:gd name="connsiteY81" fmla="*/ 250031 h 681038"/>
                <a:gd name="connsiteX82" fmla="*/ 1352550 w 2135981"/>
                <a:gd name="connsiteY82" fmla="*/ 269081 h 681038"/>
                <a:gd name="connsiteX83" fmla="*/ 1369218 w 2135981"/>
                <a:gd name="connsiteY83" fmla="*/ 290513 h 681038"/>
                <a:gd name="connsiteX84" fmla="*/ 1400175 w 2135981"/>
                <a:gd name="connsiteY84" fmla="*/ 361950 h 681038"/>
                <a:gd name="connsiteX85" fmla="*/ 1407318 w 2135981"/>
                <a:gd name="connsiteY85" fmla="*/ 381000 h 681038"/>
                <a:gd name="connsiteX86" fmla="*/ 1419225 w 2135981"/>
                <a:gd name="connsiteY86" fmla="*/ 402431 h 681038"/>
                <a:gd name="connsiteX87" fmla="*/ 1428750 w 2135981"/>
                <a:gd name="connsiteY87" fmla="*/ 421481 h 681038"/>
                <a:gd name="connsiteX88" fmla="*/ 1459706 w 2135981"/>
                <a:gd name="connsiteY88" fmla="*/ 464344 h 681038"/>
                <a:gd name="connsiteX89" fmla="*/ 1473993 w 2135981"/>
                <a:gd name="connsiteY89" fmla="*/ 476250 h 681038"/>
                <a:gd name="connsiteX90" fmla="*/ 1526381 w 2135981"/>
                <a:gd name="connsiteY90" fmla="*/ 502444 h 681038"/>
                <a:gd name="connsiteX91" fmla="*/ 1543050 w 2135981"/>
                <a:gd name="connsiteY91" fmla="*/ 507206 h 681038"/>
                <a:gd name="connsiteX92" fmla="*/ 1566862 w 2135981"/>
                <a:gd name="connsiteY92" fmla="*/ 516731 h 681038"/>
                <a:gd name="connsiteX93" fmla="*/ 1576387 w 2135981"/>
                <a:gd name="connsiteY93" fmla="*/ 523875 h 681038"/>
                <a:gd name="connsiteX94" fmla="*/ 1590675 w 2135981"/>
                <a:gd name="connsiteY94" fmla="*/ 542925 h 681038"/>
                <a:gd name="connsiteX95" fmla="*/ 1628775 w 2135981"/>
                <a:gd name="connsiteY95" fmla="*/ 602456 h 681038"/>
                <a:gd name="connsiteX96" fmla="*/ 1652587 w 2135981"/>
                <a:gd name="connsiteY96" fmla="*/ 621506 h 681038"/>
                <a:gd name="connsiteX97" fmla="*/ 1674018 w 2135981"/>
                <a:gd name="connsiteY97" fmla="*/ 635794 h 681038"/>
                <a:gd name="connsiteX98" fmla="*/ 1714500 w 2135981"/>
                <a:gd name="connsiteY98" fmla="*/ 652463 h 681038"/>
                <a:gd name="connsiteX99" fmla="*/ 1733550 w 2135981"/>
                <a:gd name="connsiteY99" fmla="*/ 657225 h 681038"/>
                <a:gd name="connsiteX100" fmla="*/ 1757362 w 2135981"/>
                <a:gd name="connsiteY100" fmla="*/ 659606 h 681038"/>
                <a:gd name="connsiteX101" fmla="*/ 1788318 w 2135981"/>
                <a:gd name="connsiteY101" fmla="*/ 650081 h 681038"/>
                <a:gd name="connsiteX102" fmla="*/ 1807368 w 2135981"/>
                <a:gd name="connsiteY102" fmla="*/ 642938 h 681038"/>
                <a:gd name="connsiteX103" fmla="*/ 1835943 w 2135981"/>
                <a:gd name="connsiteY103" fmla="*/ 638175 h 681038"/>
                <a:gd name="connsiteX104" fmla="*/ 1859756 w 2135981"/>
                <a:gd name="connsiteY104" fmla="*/ 642938 h 681038"/>
                <a:gd name="connsiteX105" fmla="*/ 1919287 w 2135981"/>
                <a:gd name="connsiteY105" fmla="*/ 661988 h 681038"/>
                <a:gd name="connsiteX106" fmla="*/ 1928812 w 2135981"/>
                <a:gd name="connsiteY106" fmla="*/ 664369 h 681038"/>
                <a:gd name="connsiteX107" fmla="*/ 1950243 w 2135981"/>
                <a:gd name="connsiteY107" fmla="*/ 671513 h 681038"/>
                <a:gd name="connsiteX108" fmla="*/ 1983581 w 2135981"/>
                <a:gd name="connsiteY108" fmla="*/ 681038 h 681038"/>
                <a:gd name="connsiteX109" fmla="*/ 2045493 w 2135981"/>
                <a:gd name="connsiteY109" fmla="*/ 671513 h 681038"/>
                <a:gd name="connsiteX110" fmla="*/ 2078831 w 2135981"/>
                <a:gd name="connsiteY110" fmla="*/ 661988 h 681038"/>
                <a:gd name="connsiteX111" fmla="*/ 2097881 w 2135981"/>
                <a:gd name="connsiteY111" fmla="*/ 657225 h 681038"/>
                <a:gd name="connsiteX112" fmla="*/ 2126456 w 2135981"/>
                <a:gd name="connsiteY112" fmla="*/ 661988 h 681038"/>
                <a:gd name="connsiteX113" fmla="*/ 2135981 w 2135981"/>
                <a:gd name="connsiteY113" fmla="*/ 664369 h 681038"/>
                <a:gd name="connsiteX0" fmla="*/ 0 w 2133599"/>
                <a:gd name="connsiteY0" fmla="*/ 752475 h 752475"/>
                <a:gd name="connsiteX1" fmla="*/ 9524 w 2133599"/>
                <a:gd name="connsiteY1" fmla="*/ 659606 h 752475"/>
                <a:gd name="connsiteX2" fmla="*/ 50005 w 2133599"/>
                <a:gd name="connsiteY2" fmla="*/ 664369 h 752475"/>
                <a:gd name="connsiteX3" fmla="*/ 80961 w 2133599"/>
                <a:gd name="connsiteY3" fmla="*/ 661988 h 752475"/>
                <a:gd name="connsiteX4" fmla="*/ 92868 w 2133599"/>
                <a:gd name="connsiteY4" fmla="*/ 657225 h 752475"/>
                <a:gd name="connsiteX5" fmla="*/ 100011 w 2133599"/>
                <a:gd name="connsiteY5" fmla="*/ 654844 h 752475"/>
                <a:gd name="connsiteX6" fmla="*/ 119061 w 2133599"/>
                <a:gd name="connsiteY6" fmla="*/ 659606 h 752475"/>
                <a:gd name="connsiteX7" fmla="*/ 126205 w 2133599"/>
                <a:gd name="connsiteY7" fmla="*/ 661988 h 752475"/>
                <a:gd name="connsiteX8" fmla="*/ 161924 w 2133599"/>
                <a:gd name="connsiteY8" fmla="*/ 659606 h 752475"/>
                <a:gd name="connsiteX9" fmla="*/ 178593 w 2133599"/>
                <a:gd name="connsiteY9" fmla="*/ 654844 h 752475"/>
                <a:gd name="connsiteX10" fmla="*/ 190499 w 2133599"/>
                <a:gd name="connsiteY10" fmla="*/ 650081 h 752475"/>
                <a:gd name="connsiteX11" fmla="*/ 204786 w 2133599"/>
                <a:gd name="connsiteY11" fmla="*/ 645319 h 752475"/>
                <a:gd name="connsiteX12" fmla="*/ 219074 w 2133599"/>
                <a:gd name="connsiteY12" fmla="*/ 640556 h 752475"/>
                <a:gd name="connsiteX13" fmla="*/ 240505 w 2133599"/>
                <a:gd name="connsiteY13" fmla="*/ 633413 h 752475"/>
                <a:gd name="connsiteX14" fmla="*/ 247649 w 2133599"/>
                <a:gd name="connsiteY14" fmla="*/ 631031 h 752475"/>
                <a:gd name="connsiteX15" fmla="*/ 257174 w 2133599"/>
                <a:gd name="connsiteY15" fmla="*/ 628650 h 752475"/>
                <a:gd name="connsiteX16" fmla="*/ 290511 w 2133599"/>
                <a:gd name="connsiteY16" fmla="*/ 631031 h 752475"/>
                <a:gd name="connsiteX17" fmla="*/ 304799 w 2133599"/>
                <a:gd name="connsiteY17" fmla="*/ 635794 h 752475"/>
                <a:gd name="connsiteX18" fmla="*/ 311943 w 2133599"/>
                <a:gd name="connsiteY18" fmla="*/ 638175 h 752475"/>
                <a:gd name="connsiteX19" fmla="*/ 319086 w 2133599"/>
                <a:gd name="connsiteY19" fmla="*/ 640556 h 752475"/>
                <a:gd name="connsiteX20" fmla="*/ 328611 w 2133599"/>
                <a:gd name="connsiteY20" fmla="*/ 642938 h 752475"/>
                <a:gd name="connsiteX21" fmla="*/ 392905 w 2133599"/>
                <a:gd name="connsiteY21" fmla="*/ 638175 h 752475"/>
                <a:gd name="connsiteX22" fmla="*/ 419099 w 2133599"/>
                <a:gd name="connsiteY22" fmla="*/ 626269 h 752475"/>
                <a:gd name="connsiteX23" fmla="*/ 433386 w 2133599"/>
                <a:gd name="connsiteY23" fmla="*/ 619125 h 752475"/>
                <a:gd name="connsiteX24" fmla="*/ 452436 w 2133599"/>
                <a:gd name="connsiteY24" fmla="*/ 609600 h 752475"/>
                <a:gd name="connsiteX25" fmla="*/ 473868 w 2133599"/>
                <a:gd name="connsiteY25" fmla="*/ 588169 h 752475"/>
                <a:gd name="connsiteX26" fmla="*/ 478630 w 2133599"/>
                <a:gd name="connsiteY26" fmla="*/ 578644 h 752475"/>
                <a:gd name="connsiteX27" fmla="*/ 495299 w 2133599"/>
                <a:gd name="connsiteY27" fmla="*/ 559594 h 752475"/>
                <a:gd name="connsiteX28" fmla="*/ 502443 w 2133599"/>
                <a:gd name="connsiteY28" fmla="*/ 557213 h 752475"/>
                <a:gd name="connsiteX29" fmla="*/ 509586 w 2133599"/>
                <a:gd name="connsiteY29" fmla="*/ 552450 h 752475"/>
                <a:gd name="connsiteX30" fmla="*/ 538161 w 2133599"/>
                <a:gd name="connsiteY30" fmla="*/ 542925 h 752475"/>
                <a:gd name="connsiteX31" fmla="*/ 545305 w 2133599"/>
                <a:gd name="connsiteY31" fmla="*/ 540544 h 752475"/>
                <a:gd name="connsiteX32" fmla="*/ 597693 w 2133599"/>
                <a:gd name="connsiteY32" fmla="*/ 511969 h 752475"/>
                <a:gd name="connsiteX33" fmla="*/ 611980 w 2133599"/>
                <a:gd name="connsiteY33" fmla="*/ 502444 h 752475"/>
                <a:gd name="connsiteX34" fmla="*/ 616743 w 2133599"/>
                <a:gd name="connsiteY34" fmla="*/ 492919 h 752475"/>
                <a:gd name="connsiteX35" fmla="*/ 626268 w 2133599"/>
                <a:gd name="connsiteY35" fmla="*/ 442913 h 752475"/>
                <a:gd name="connsiteX36" fmla="*/ 654843 w 2133599"/>
                <a:gd name="connsiteY36" fmla="*/ 400050 h 752475"/>
                <a:gd name="connsiteX37" fmla="*/ 673893 w 2133599"/>
                <a:gd name="connsiteY37" fmla="*/ 383381 h 752475"/>
                <a:gd name="connsiteX38" fmla="*/ 681036 w 2133599"/>
                <a:gd name="connsiteY38" fmla="*/ 381000 h 752475"/>
                <a:gd name="connsiteX39" fmla="*/ 688180 w 2133599"/>
                <a:gd name="connsiteY39" fmla="*/ 376238 h 752475"/>
                <a:gd name="connsiteX40" fmla="*/ 702468 w 2133599"/>
                <a:gd name="connsiteY40" fmla="*/ 369094 h 752475"/>
                <a:gd name="connsiteX41" fmla="*/ 714374 w 2133599"/>
                <a:gd name="connsiteY41" fmla="*/ 361950 h 752475"/>
                <a:gd name="connsiteX42" fmla="*/ 735805 w 2133599"/>
                <a:gd name="connsiteY42" fmla="*/ 352425 h 752475"/>
                <a:gd name="connsiteX43" fmla="*/ 761999 w 2133599"/>
                <a:gd name="connsiteY43" fmla="*/ 335756 h 752475"/>
                <a:gd name="connsiteX44" fmla="*/ 769143 w 2133599"/>
                <a:gd name="connsiteY44" fmla="*/ 328613 h 752475"/>
                <a:gd name="connsiteX45" fmla="*/ 785811 w 2133599"/>
                <a:gd name="connsiteY45" fmla="*/ 309563 h 752475"/>
                <a:gd name="connsiteX46" fmla="*/ 804861 w 2133599"/>
                <a:gd name="connsiteY46" fmla="*/ 257175 h 752475"/>
                <a:gd name="connsiteX47" fmla="*/ 812005 w 2133599"/>
                <a:gd name="connsiteY47" fmla="*/ 238125 h 752475"/>
                <a:gd name="connsiteX48" fmla="*/ 823911 w 2133599"/>
                <a:gd name="connsiteY48" fmla="*/ 202406 h 752475"/>
                <a:gd name="connsiteX49" fmla="*/ 840580 w 2133599"/>
                <a:gd name="connsiteY49" fmla="*/ 166688 h 752475"/>
                <a:gd name="connsiteX50" fmla="*/ 847724 w 2133599"/>
                <a:gd name="connsiteY50" fmla="*/ 159544 h 752475"/>
                <a:gd name="connsiteX51" fmla="*/ 873918 w 2133599"/>
                <a:gd name="connsiteY51" fmla="*/ 147638 h 752475"/>
                <a:gd name="connsiteX52" fmla="*/ 881061 w 2133599"/>
                <a:gd name="connsiteY52" fmla="*/ 142875 h 752475"/>
                <a:gd name="connsiteX53" fmla="*/ 897730 w 2133599"/>
                <a:gd name="connsiteY53" fmla="*/ 135731 h 752475"/>
                <a:gd name="connsiteX54" fmla="*/ 909636 w 2133599"/>
                <a:gd name="connsiteY54" fmla="*/ 128588 h 752475"/>
                <a:gd name="connsiteX55" fmla="*/ 921543 w 2133599"/>
                <a:gd name="connsiteY55" fmla="*/ 126206 h 752475"/>
                <a:gd name="connsiteX56" fmla="*/ 933449 w 2133599"/>
                <a:gd name="connsiteY56" fmla="*/ 119063 h 752475"/>
                <a:gd name="connsiteX57" fmla="*/ 940593 w 2133599"/>
                <a:gd name="connsiteY57" fmla="*/ 116681 h 752475"/>
                <a:gd name="connsiteX58" fmla="*/ 947736 w 2133599"/>
                <a:gd name="connsiteY58" fmla="*/ 92869 h 752475"/>
                <a:gd name="connsiteX59" fmla="*/ 969168 w 2133599"/>
                <a:gd name="connsiteY59" fmla="*/ 57150 h 752475"/>
                <a:gd name="connsiteX60" fmla="*/ 983455 w 2133599"/>
                <a:gd name="connsiteY60" fmla="*/ 33338 h 752475"/>
                <a:gd name="connsiteX61" fmla="*/ 997743 w 2133599"/>
                <a:gd name="connsiteY61" fmla="*/ 21431 h 752475"/>
                <a:gd name="connsiteX62" fmla="*/ 1016793 w 2133599"/>
                <a:gd name="connsiteY62" fmla="*/ 16669 h 752475"/>
                <a:gd name="connsiteX63" fmla="*/ 1028699 w 2133599"/>
                <a:gd name="connsiteY63" fmla="*/ 11906 h 752475"/>
                <a:gd name="connsiteX64" fmla="*/ 1042986 w 2133599"/>
                <a:gd name="connsiteY64" fmla="*/ 7144 h 752475"/>
                <a:gd name="connsiteX65" fmla="*/ 1062036 w 2133599"/>
                <a:gd name="connsiteY65" fmla="*/ 0 h 752475"/>
                <a:gd name="connsiteX66" fmla="*/ 1066799 w 2133599"/>
                <a:gd name="connsiteY66" fmla="*/ 7144 h 752475"/>
                <a:gd name="connsiteX67" fmla="*/ 1078705 w 2133599"/>
                <a:gd name="connsiteY67" fmla="*/ 19050 h 752475"/>
                <a:gd name="connsiteX68" fmla="*/ 1088230 w 2133599"/>
                <a:gd name="connsiteY68" fmla="*/ 35719 h 752475"/>
                <a:gd name="connsiteX69" fmla="*/ 1095374 w 2133599"/>
                <a:gd name="connsiteY69" fmla="*/ 45244 h 752475"/>
                <a:gd name="connsiteX70" fmla="*/ 1119186 w 2133599"/>
                <a:gd name="connsiteY70" fmla="*/ 54769 h 752475"/>
                <a:gd name="connsiteX71" fmla="*/ 1154905 w 2133599"/>
                <a:gd name="connsiteY71" fmla="*/ 64294 h 752475"/>
                <a:gd name="connsiteX72" fmla="*/ 1195386 w 2133599"/>
                <a:gd name="connsiteY72" fmla="*/ 71438 h 752475"/>
                <a:gd name="connsiteX73" fmla="*/ 1214436 w 2133599"/>
                <a:gd name="connsiteY73" fmla="*/ 90488 h 752475"/>
                <a:gd name="connsiteX74" fmla="*/ 1226343 w 2133599"/>
                <a:gd name="connsiteY74" fmla="*/ 121444 h 752475"/>
                <a:gd name="connsiteX75" fmla="*/ 1243011 w 2133599"/>
                <a:gd name="connsiteY75" fmla="*/ 159544 h 752475"/>
                <a:gd name="connsiteX76" fmla="*/ 1252536 w 2133599"/>
                <a:gd name="connsiteY76" fmla="*/ 185738 h 752475"/>
                <a:gd name="connsiteX77" fmla="*/ 1262061 w 2133599"/>
                <a:gd name="connsiteY77" fmla="*/ 207169 h 752475"/>
                <a:gd name="connsiteX78" fmla="*/ 1271586 w 2133599"/>
                <a:gd name="connsiteY78" fmla="*/ 219075 h 752475"/>
                <a:gd name="connsiteX79" fmla="*/ 1300161 w 2133599"/>
                <a:gd name="connsiteY79" fmla="*/ 230981 h 752475"/>
                <a:gd name="connsiteX80" fmla="*/ 1316830 w 2133599"/>
                <a:gd name="connsiteY80" fmla="*/ 238125 h 752475"/>
                <a:gd name="connsiteX81" fmla="*/ 1335880 w 2133599"/>
                <a:gd name="connsiteY81" fmla="*/ 250031 h 752475"/>
                <a:gd name="connsiteX82" fmla="*/ 1350168 w 2133599"/>
                <a:gd name="connsiteY82" fmla="*/ 269081 h 752475"/>
                <a:gd name="connsiteX83" fmla="*/ 1366836 w 2133599"/>
                <a:gd name="connsiteY83" fmla="*/ 290513 h 752475"/>
                <a:gd name="connsiteX84" fmla="*/ 1397793 w 2133599"/>
                <a:gd name="connsiteY84" fmla="*/ 361950 h 752475"/>
                <a:gd name="connsiteX85" fmla="*/ 1404936 w 2133599"/>
                <a:gd name="connsiteY85" fmla="*/ 381000 h 752475"/>
                <a:gd name="connsiteX86" fmla="*/ 1416843 w 2133599"/>
                <a:gd name="connsiteY86" fmla="*/ 402431 h 752475"/>
                <a:gd name="connsiteX87" fmla="*/ 1426368 w 2133599"/>
                <a:gd name="connsiteY87" fmla="*/ 421481 h 752475"/>
                <a:gd name="connsiteX88" fmla="*/ 1457324 w 2133599"/>
                <a:gd name="connsiteY88" fmla="*/ 464344 h 752475"/>
                <a:gd name="connsiteX89" fmla="*/ 1471611 w 2133599"/>
                <a:gd name="connsiteY89" fmla="*/ 476250 h 752475"/>
                <a:gd name="connsiteX90" fmla="*/ 1523999 w 2133599"/>
                <a:gd name="connsiteY90" fmla="*/ 502444 h 752475"/>
                <a:gd name="connsiteX91" fmla="*/ 1540668 w 2133599"/>
                <a:gd name="connsiteY91" fmla="*/ 507206 h 752475"/>
                <a:gd name="connsiteX92" fmla="*/ 1564480 w 2133599"/>
                <a:gd name="connsiteY92" fmla="*/ 516731 h 752475"/>
                <a:gd name="connsiteX93" fmla="*/ 1574005 w 2133599"/>
                <a:gd name="connsiteY93" fmla="*/ 523875 h 752475"/>
                <a:gd name="connsiteX94" fmla="*/ 1588293 w 2133599"/>
                <a:gd name="connsiteY94" fmla="*/ 542925 h 752475"/>
                <a:gd name="connsiteX95" fmla="*/ 1626393 w 2133599"/>
                <a:gd name="connsiteY95" fmla="*/ 602456 h 752475"/>
                <a:gd name="connsiteX96" fmla="*/ 1650205 w 2133599"/>
                <a:gd name="connsiteY96" fmla="*/ 621506 h 752475"/>
                <a:gd name="connsiteX97" fmla="*/ 1671636 w 2133599"/>
                <a:gd name="connsiteY97" fmla="*/ 635794 h 752475"/>
                <a:gd name="connsiteX98" fmla="*/ 1712118 w 2133599"/>
                <a:gd name="connsiteY98" fmla="*/ 652463 h 752475"/>
                <a:gd name="connsiteX99" fmla="*/ 1731168 w 2133599"/>
                <a:gd name="connsiteY99" fmla="*/ 657225 h 752475"/>
                <a:gd name="connsiteX100" fmla="*/ 1754980 w 2133599"/>
                <a:gd name="connsiteY100" fmla="*/ 659606 h 752475"/>
                <a:gd name="connsiteX101" fmla="*/ 1785936 w 2133599"/>
                <a:gd name="connsiteY101" fmla="*/ 650081 h 752475"/>
                <a:gd name="connsiteX102" fmla="*/ 1804986 w 2133599"/>
                <a:gd name="connsiteY102" fmla="*/ 642938 h 752475"/>
                <a:gd name="connsiteX103" fmla="*/ 1833561 w 2133599"/>
                <a:gd name="connsiteY103" fmla="*/ 638175 h 752475"/>
                <a:gd name="connsiteX104" fmla="*/ 1857374 w 2133599"/>
                <a:gd name="connsiteY104" fmla="*/ 642938 h 752475"/>
                <a:gd name="connsiteX105" fmla="*/ 1916905 w 2133599"/>
                <a:gd name="connsiteY105" fmla="*/ 661988 h 752475"/>
                <a:gd name="connsiteX106" fmla="*/ 1926430 w 2133599"/>
                <a:gd name="connsiteY106" fmla="*/ 664369 h 752475"/>
                <a:gd name="connsiteX107" fmla="*/ 1947861 w 2133599"/>
                <a:gd name="connsiteY107" fmla="*/ 671513 h 752475"/>
                <a:gd name="connsiteX108" fmla="*/ 1981199 w 2133599"/>
                <a:gd name="connsiteY108" fmla="*/ 681038 h 752475"/>
                <a:gd name="connsiteX109" fmla="*/ 2043111 w 2133599"/>
                <a:gd name="connsiteY109" fmla="*/ 671513 h 752475"/>
                <a:gd name="connsiteX110" fmla="*/ 2076449 w 2133599"/>
                <a:gd name="connsiteY110" fmla="*/ 661988 h 752475"/>
                <a:gd name="connsiteX111" fmla="*/ 2095499 w 2133599"/>
                <a:gd name="connsiteY111" fmla="*/ 657225 h 752475"/>
                <a:gd name="connsiteX112" fmla="*/ 2124074 w 2133599"/>
                <a:gd name="connsiteY112" fmla="*/ 661988 h 752475"/>
                <a:gd name="connsiteX113" fmla="*/ 2133599 w 2133599"/>
                <a:gd name="connsiteY113" fmla="*/ 664369 h 752475"/>
                <a:gd name="connsiteX0" fmla="*/ 0 w 2133599"/>
                <a:gd name="connsiteY0" fmla="*/ 752475 h 762000"/>
                <a:gd name="connsiteX1" fmla="*/ 9524 w 2133599"/>
                <a:gd name="connsiteY1" fmla="*/ 659606 h 762000"/>
                <a:gd name="connsiteX2" fmla="*/ 50005 w 2133599"/>
                <a:gd name="connsiteY2" fmla="*/ 664369 h 762000"/>
                <a:gd name="connsiteX3" fmla="*/ 80961 w 2133599"/>
                <a:gd name="connsiteY3" fmla="*/ 661988 h 762000"/>
                <a:gd name="connsiteX4" fmla="*/ 92868 w 2133599"/>
                <a:gd name="connsiteY4" fmla="*/ 657225 h 762000"/>
                <a:gd name="connsiteX5" fmla="*/ 100011 w 2133599"/>
                <a:gd name="connsiteY5" fmla="*/ 654844 h 762000"/>
                <a:gd name="connsiteX6" fmla="*/ 119061 w 2133599"/>
                <a:gd name="connsiteY6" fmla="*/ 659606 h 762000"/>
                <a:gd name="connsiteX7" fmla="*/ 126205 w 2133599"/>
                <a:gd name="connsiteY7" fmla="*/ 661988 h 762000"/>
                <a:gd name="connsiteX8" fmla="*/ 161924 w 2133599"/>
                <a:gd name="connsiteY8" fmla="*/ 659606 h 762000"/>
                <a:gd name="connsiteX9" fmla="*/ 178593 w 2133599"/>
                <a:gd name="connsiteY9" fmla="*/ 654844 h 762000"/>
                <a:gd name="connsiteX10" fmla="*/ 190499 w 2133599"/>
                <a:gd name="connsiteY10" fmla="*/ 650081 h 762000"/>
                <a:gd name="connsiteX11" fmla="*/ 204786 w 2133599"/>
                <a:gd name="connsiteY11" fmla="*/ 645319 h 762000"/>
                <a:gd name="connsiteX12" fmla="*/ 219074 w 2133599"/>
                <a:gd name="connsiteY12" fmla="*/ 640556 h 762000"/>
                <a:gd name="connsiteX13" fmla="*/ 240505 w 2133599"/>
                <a:gd name="connsiteY13" fmla="*/ 633413 h 762000"/>
                <a:gd name="connsiteX14" fmla="*/ 247649 w 2133599"/>
                <a:gd name="connsiteY14" fmla="*/ 631031 h 762000"/>
                <a:gd name="connsiteX15" fmla="*/ 257174 w 2133599"/>
                <a:gd name="connsiteY15" fmla="*/ 628650 h 762000"/>
                <a:gd name="connsiteX16" fmla="*/ 290511 w 2133599"/>
                <a:gd name="connsiteY16" fmla="*/ 631031 h 762000"/>
                <a:gd name="connsiteX17" fmla="*/ 304799 w 2133599"/>
                <a:gd name="connsiteY17" fmla="*/ 635794 h 762000"/>
                <a:gd name="connsiteX18" fmla="*/ 311943 w 2133599"/>
                <a:gd name="connsiteY18" fmla="*/ 638175 h 762000"/>
                <a:gd name="connsiteX19" fmla="*/ 319086 w 2133599"/>
                <a:gd name="connsiteY19" fmla="*/ 640556 h 762000"/>
                <a:gd name="connsiteX20" fmla="*/ 328611 w 2133599"/>
                <a:gd name="connsiteY20" fmla="*/ 642938 h 762000"/>
                <a:gd name="connsiteX21" fmla="*/ 392905 w 2133599"/>
                <a:gd name="connsiteY21" fmla="*/ 638175 h 762000"/>
                <a:gd name="connsiteX22" fmla="*/ 419099 w 2133599"/>
                <a:gd name="connsiteY22" fmla="*/ 626269 h 762000"/>
                <a:gd name="connsiteX23" fmla="*/ 433386 w 2133599"/>
                <a:gd name="connsiteY23" fmla="*/ 619125 h 762000"/>
                <a:gd name="connsiteX24" fmla="*/ 452436 w 2133599"/>
                <a:gd name="connsiteY24" fmla="*/ 609600 h 762000"/>
                <a:gd name="connsiteX25" fmla="*/ 473868 w 2133599"/>
                <a:gd name="connsiteY25" fmla="*/ 588169 h 762000"/>
                <a:gd name="connsiteX26" fmla="*/ 478630 w 2133599"/>
                <a:gd name="connsiteY26" fmla="*/ 578644 h 762000"/>
                <a:gd name="connsiteX27" fmla="*/ 495299 w 2133599"/>
                <a:gd name="connsiteY27" fmla="*/ 559594 h 762000"/>
                <a:gd name="connsiteX28" fmla="*/ 502443 w 2133599"/>
                <a:gd name="connsiteY28" fmla="*/ 557213 h 762000"/>
                <a:gd name="connsiteX29" fmla="*/ 509586 w 2133599"/>
                <a:gd name="connsiteY29" fmla="*/ 552450 h 762000"/>
                <a:gd name="connsiteX30" fmla="*/ 538161 w 2133599"/>
                <a:gd name="connsiteY30" fmla="*/ 542925 h 762000"/>
                <a:gd name="connsiteX31" fmla="*/ 545305 w 2133599"/>
                <a:gd name="connsiteY31" fmla="*/ 540544 h 762000"/>
                <a:gd name="connsiteX32" fmla="*/ 597693 w 2133599"/>
                <a:gd name="connsiteY32" fmla="*/ 511969 h 762000"/>
                <a:gd name="connsiteX33" fmla="*/ 611980 w 2133599"/>
                <a:gd name="connsiteY33" fmla="*/ 502444 h 762000"/>
                <a:gd name="connsiteX34" fmla="*/ 616743 w 2133599"/>
                <a:gd name="connsiteY34" fmla="*/ 492919 h 762000"/>
                <a:gd name="connsiteX35" fmla="*/ 626268 w 2133599"/>
                <a:gd name="connsiteY35" fmla="*/ 442913 h 762000"/>
                <a:gd name="connsiteX36" fmla="*/ 654843 w 2133599"/>
                <a:gd name="connsiteY36" fmla="*/ 400050 h 762000"/>
                <a:gd name="connsiteX37" fmla="*/ 673893 w 2133599"/>
                <a:gd name="connsiteY37" fmla="*/ 383381 h 762000"/>
                <a:gd name="connsiteX38" fmla="*/ 681036 w 2133599"/>
                <a:gd name="connsiteY38" fmla="*/ 381000 h 762000"/>
                <a:gd name="connsiteX39" fmla="*/ 688180 w 2133599"/>
                <a:gd name="connsiteY39" fmla="*/ 376238 h 762000"/>
                <a:gd name="connsiteX40" fmla="*/ 702468 w 2133599"/>
                <a:gd name="connsiteY40" fmla="*/ 369094 h 762000"/>
                <a:gd name="connsiteX41" fmla="*/ 714374 w 2133599"/>
                <a:gd name="connsiteY41" fmla="*/ 361950 h 762000"/>
                <a:gd name="connsiteX42" fmla="*/ 735805 w 2133599"/>
                <a:gd name="connsiteY42" fmla="*/ 352425 h 762000"/>
                <a:gd name="connsiteX43" fmla="*/ 761999 w 2133599"/>
                <a:gd name="connsiteY43" fmla="*/ 335756 h 762000"/>
                <a:gd name="connsiteX44" fmla="*/ 769143 w 2133599"/>
                <a:gd name="connsiteY44" fmla="*/ 328613 h 762000"/>
                <a:gd name="connsiteX45" fmla="*/ 785811 w 2133599"/>
                <a:gd name="connsiteY45" fmla="*/ 309563 h 762000"/>
                <a:gd name="connsiteX46" fmla="*/ 804861 w 2133599"/>
                <a:gd name="connsiteY46" fmla="*/ 257175 h 762000"/>
                <a:gd name="connsiteX47" fmla="*/ 812005 w 2133599"/>
                <a:gd name="connsiteY47" fmla="*/ 238125 h 762000"/>
                <a:gd name="connsiteX48" fmla="*/ 823911 w 2133599"/>
                <a:gd name="connsiteY48" fmla="*/ 202406 h 762000"/>
                <a:gd name="connsiteX49" fmla="*/ 840580 w 2133599"/>
                <a:gd name="connsiteY49" fmla="*/ 166688 h 762000"/>
                <a:gd name="connsiteX50" fmla="*/ 847724 w 2133599"/>
                <a:gd name="connsiteY50" fmla="*/ 159544 h 762000"/>
                <a:gd name="connsiteX51" fmla="*/ 873918 w 2133599"/>
                <a:gd name="connsiteY51" fmla="*/ 147638 h 762000"/>
                <a:gd name="connsiteX52" fmla="*/ 881061 w 2133599"/>
                <a:gd name="connsiteY52" fmla="*/ 142875 h 762000"/>
                <a:gd name="connsiteX53" fmla="*/ 897730 w 2133599"/>
                <a:gd name="connsiteY53" fmla="*/ 135731 h 762000"/>
                <a:gd name="connsiteX54" fmla="*/ 909636 w 2133599"/>
                <a:gd name="connsiteY54" fmla="*/ 128588 h 762000"/>
                <a:gd name="connsiteX55" fmla="*/ 921543 w 2133599"/>
                <a:gd name="connsiteY55" fmla="*/ 126206 h 762000"/>
                <a:gd name="connsiteX56" fmla="*/ 933449 w 2133599"/>
                <a:gd name="connsiteY56" fmla="*/ 119063 h 762000"/>
                <a:gd name="connsiteX57" fmla="*/ 940593 w 2133599"/>
                <a:gd name="connsiteY57" fmla="*/ 116681 h 762000"/>
                <a:gd name="connsiteX58" fmla="*/ 947736 w 2133599"/>
                <a:gd name="connsiteY58" fmla="*/ 92869 h 762000"/>
                <a:gd name="connsiteX59" fmla="*/ 969168 w 2133599"/>
                <a:gd name="connsiteY59" fmla="*/ 57150 h 762000"/>
                <a:gd name="connsiteX60" fmla="*/ 983455 w 2133599"/>
                <a:gd name="connsiteY60" fmla="*/ 33338 h 762000"/>
                <a:gd name="connsiteX61" fmla="*/ 997743 w 2133599"/>
                <a:gd name="connsiteY61" fmla="*/ 21431 h 762000"/>
                <a:gd name="connsiteX62" fmla="*/ 1016793 w 2133599"/>
                <a:gd name="connsiteY62" fmla="*/ 16669 h 762000"/>
                <a:gd name="connsiteX63" fmla="*/ 1028699 w 2133599"/>
                <a:gd name="connsiteY63" fmla="*/ 11906 h 762000"/>
                <a:gd name="connsiteX64" fmla="*/ 1042986 w 2133599"/>
                <a:gd name="connsiteY64" fmla="*/ 7144 h 762000"/>
                <a:gd name="connsiteX65" fmla="*/ 1062036 w 2133599"/>
                <a:gd name="connsiteY65" fmla="*/ 0 h 762000"/>
                <a:gd name="connsiteX66" fmla="*/ 1066799 w 2133599"/>
                <a:gd name="connsiteY66" fmla="*/ 7144 h 762000"/>
                <a:gd name="connsiteX67" fmla="*/ 1078705 w 2133599"/>
                <a:gd name="connsiteY67" fmla="*/ 19050 h 762000"/>
                <a:gd name="connsiteX68" fmla="*/ 1088230 w 2133599"/>
                <a:gd name="connsiteY68" fmla="*/ 35719 h 762000"/>
                <a:gd name="connsiteX69" fmla="*/ 1095374 w 2133599"/>
                <a:gd name="connsiteY69" fmla="*/ 45244 h 762000"/>
                <a:gd name="connsiteX70" fmla="*/ 1119186 w 2133599"/>
                <a:gd name="connsiteY70" fmla="*/ 54769 h 762000"/>
                <a:gd name="connsiteX71" fmla="*/ 1154905 w 2133599"/>
                <a:gd name="connsiteY71" fmla="*/ 64294 h 762000"/>
                <a:gd name="connsiteX72" fmla="*/ 1195386 w 2133599"/>
                <a:gd name="connsiteY72" fmla="*/ 71438 h 762000"/>
                <a:gd name="connsiteX73" fmla="*/ 1214436 w 2133599"/>
                <a:gd name="connsiteY73" fmla="*/ 90488 h 762000"/>
                <a:gd name="connsiteX74" fmla="*/ 1226343 w 2133599"/>
                <a:gd name="connsiteY74" fmla="*/ 121444 h 762000"/>
                <a:gd name="connsiteX75" fmla="*/ 1243011 w 2133599"/>
                <a:gd name="connsiteY75" fmla="*/ 159544 h 762000"/>
                <a:gd name="connsiteX76" fmla="*/ 1252536 w 2133599"/>
                <a:gd name="connsiteY76" fmla="*/ 185738 h 762000"/>
                <a:gd name="connsiteX77" fmla="*/ 1262061 w 2133599"/>
                <a:gd name="connsiteY77" fmla="*/ 207169 h 762000"/>
                <a:gd name="connsiteX78" fmla="*/ 1271586 w 2133599"/>
                <a:gd name="connsiteY78" fmla="*/ 219075 h 762000"/>
                <a:gd name="connsiteX79" fmla="*/ 1300161 w 2133599"/>
                <a:gd name="connsiteY79" fmla="*/ 230981 h 762000"/>
                <a:gd name="connsiteX80" fmla="*/ 1316830 w 2133599"/>
                <a:gd name="connsiteY80" fmla="*/ 238125 h 762000"/>
                <a:gd name="connsiteX81" fmla="*/ 1335880 w 2133599"/>
                <a:gd name="connsiteY81" fmla="*/ 250031 h 762000"/>
                <a:gd name="connsiteX82" fmla="*/ 1350168 w 2133599"/>
                <a:gd name="connsiteY82" fmla="*/ 269081 h 762000"/>
                <a:gd name="connsiteX83" fmla="*/ 1366836 w 2133599"/>
                <a:gd name="connsiteY83" fmla="*/ 290513 h 762000"/>
                <a:gd name="connsiteX84" fmla="*/ 1397793 w 2133599"/>
                <a:gd name="connsiteY84" fmla="*/ 361950 h 762000"/>
                <a:gd name="connsiteX85" fmla="*/ 1404936 w 2133599"/>
                <a:gd name="connsiteY85" fmla="*/ 381000 h 762000"/>
                <a:gd name="connsiteX86" fmla="*/ 1416843 w 2133599"/>
                <a:gd name="connsiteY86" fmla="*/ 402431 h 762000"/>
                <a:gd name="connsiteX87" fmla="*/ 1426368 w 2133599"/>
                <a:gd name="connsiteY87" fmla="*/ 421481 h 762000"/>
                <a:gd name="connsiteX88" fmla="*/ 1457324 w 2133599"/>
                <a:gd name="connsiteY88" fmla="*/ 464344 h 762000"/>
                <a:gd name="connsiteX89" fmla="*/ 1471611 w 2133599"/>
                <a:gd name="connsiteY89" fmla="*/ 476250 h 762000"/>
                <a:gd name="connsiteX90" fmla="*/ 1523999 w 2133599"/>
                <a:gd name="connsiteY90" fmla="*/ 502444 h 762000"/>
                <a:gd name="connsiteX91" fmla="*/ 1540668 w 2133599"/>
                <a:gd name="connsiteY91" fmla="*/ 507206 h 762000"/>
                <a:gd name="connsiteX92" fmla="*/ 1564480 w 2133599"/>
                <a:gd name="connsiteY92" fmla="*/ 516731 h 762000"/>
                <a:gd name="connsiteX93" fmla="*/ 1574005 w 2133599"/>
                <a:gd name="connsiteY93" fmla="*/ 523875 h 762000"/>
                <a:gd name="connsiteX94" fmla="*/ 1588293 w 2133599"/>
                <a:gd name="connsiteY94" fmla="*/ 542925 h 762000"/>
                <a:gd name="connsiteX95" fmla="*/ 1626393 w 2133599"/>
                <a:gd name="connsiteY95" fmla="*/ 602456 h 762000"/>
                <a:gd name="connsiteX96" fmla="*/ 1650205 w 2133599"/>
                <a:gd name="connsiteY96" fmla="*/ 621506 h 762000"/>
                <a:gd name="connsiteX97" fmla="*/ 1671636 w 2133599"/>
                <a:gd name="connsiteY97" fmla="*/ 635794 h 762000"/>
                <a:gd name="connsiteX98" fmla="*/ 1712118 w 2133599"/>
                <a:gd name="connsiteY98" fmla="*/ 652463 h 762000"/>
                <a:gd name="connsiteX99" fmla="*/ 1731168 w 2133599"/>
                <a:gd name="connsiteY99" fmla="*/ 657225 h 762000"/>
                <a:gd name="connsiteX100" fmla="*/ 1754980 w 2133599"/>
                <a:gd name="connsiteY100" fmla="*/ 659606 h 762000"/>
                <a:gd name="connsiteX101" fmla="*/ 1785936 w 2133599"/>
                <a:gd name="connsiteY101" fmla="*/ 650081 h 762000"/>
                <a:gd name="connsiteX102" fmla="*/ 1804986 w 2133599"/>
                <a:gd name="connsiteY102" fmla="*/ 642938 h 762000"/>
                <a:gd name="connsiteX103" fmla="*/ 1833561 w 2133599"/>
                <a:gd name="connsiteY103" fmla="*/ 638175 h 762000"/>
                <a:gd name="connsiteX104" fmla="*/ 1857374 w 2133599"/>
                <a:gd name="connsiteY104" fmla="*/ 642938 h 762000"/>
                <a:gd name="connsiteX105" fmla="*/ 1916905 w 2133599"/>
                <a:gd name="connsiteY105" fmla="*/ 661988 h 762000"/>
                <a:gd name="connsiteX106" fmla="*/ 1926430 w 2133599"/>
                <a:gd name="connsiteY106" fmla="*/ 664369 h 762000"/>
                <a:gd name="connsiteX107" fmla="*/ 1947861 w 2133599"/>
                <a:gd name="connsiteY107" fmla="*/ 671513 h 762000"/>
                <a:gd name="connsiteX108" fmla="*/ 1981199 w 2133599"/>
                <a:gd name="connsiteY108" fmla="*/ 681038 h 762000"/>
                <a:gd name="connsiteX109" fmla="*/ 2043111 w 2133599"/>
                <a:gd name="connsiteY109" fmla="*/ 671513 h 762000"/>
                <a:gd name="connsiteX110" fmla="*/ 2076449 w 2133599"/>
                <a:gd name="connsiteY110" fmla="*/ 661988 h 762000"/>
                <a:gd name="connsiteX111" fmla="*/ 2095499 w 2133599"/>
                <a:gd name="connsiteY111" fmla="*/ 657225 h 762000"/>
                <a:gd name="connsiteX112" fmla="*/ 2124074 w 2133599"/>
                <a:gd name="connsiteY112" fmla="*/ 661988 h 762000"/>
                <a:gd name="connsiteX113" fmla="*/ 2133599 w 2133599"/>
                <a:gd name="connsiteY113"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133599" h="762000">
                  <a:moveTo>
                    <a:pt x="0" y="752475"/>
                  </a:moveTo>
                  <a:cubicBezTo>
                    <a:pt x="3969" y="751681"/>
                    <a:pt x="1190" y="674290"/>
                    <a:pt x="9524" y="659606"/>
                  </a:cubicBezTo>
                  <a:cubicBezTo>
                    <a:pt x="17858" y="644922"/>
                    <a:pt x="33771" y="660311"/>
                    <a:pt x="50005" y="664369"/>
                  </a:cubicBezTo>
                  <a:cubicBezTo>
                    <a:pt x="60324" y="663575"/>
                    <a:pt x="70753" y="663689"/>
                    <a:pt x="80961" y="661988"/>
                  </a:cubicBezTo>
                  <a:cubicBezTo>
                    <a:pt x="85178" y="661285"/>
                    <a:pt x="88865" y="658726"/>
                    <a:pt x="92868" y="657225"/>
                  </a:cubicBezTo>
                  <a:cubicBezTo>
                    <a:pt x="95218" y="656344"/>
                    <a:pt x="97630" y="655638"/>
                    <a:pt x="100011" y="654844"/>
                  </a:cubicBezTo>
                  <a:cubicBezTo>
                    <a:pt x="106361" y="656431"/>
                    <a:pt x="112746" y="657884"/>
                    <a:pt x="119061" y="659606"/>
                  </a:cubicBezTo>
                  <a:cubicBezTo>
                    <a:pt x="121483" y="660266"/>
                    <a:pt x="123695" y="661988"/>
                    <a:pt x="126205" y="661988"/>
                  </a:cubicBezTo>
                  <a:cubicBezTo>
                    <a:pt x="138138" y="661988"/>
                    <a:pt x="150018" y="660400"/>
                    <a:pt x="161924" y="659606"/>
                  </a:cubicBezTo>
                  <a:cubicBezTo>
                    <a:pt x="167480" y="658019"/>
                    <a:pt x="173111" y="656671"/>
                    <a:pt x="178593" y="654844"/>
                  </a:cubicBezTo>
                  <a:cubicBezTo>
                    <a:pt x="182648" y="653492"/>
                    <a:pt x="186482" y="651542"/>
                    <a:pt x="190499" y="650081"/>
                  </a:cubicBezTo>
                  <a:cubicBezTo>
                    <a:pt x="195217" y="648365"/>
                    <a:pt x="200024" y="646906"/>
                    <a:pt x="204786" y="645319"/>
                  </a:cubicBezTo>
                  <a:lnTo>
                    <a:pt x="219074" y="640556"/>
                  </a:lnTo>
                  <a:lnTo>
                    <a:pt x="240505" y="633413"/>
                  </a:lnTo>
                  <a:cubicBezTo>
                    <a:pt x="242886" y="632619"/>
                    <a:pt x="245214" y="631640"/>
                    <a:pt x="247649" y="631031"/>
                  </a:cubicBezTo>
                  <a:lnTo>
                    <a:pt x="257174" y="628650"/>
                  </a:lnTo>
                  <a:cubicBezTo>
                    <a:pt x="268286" y="629444"/>
                    <a:pt x="279494" y="629378"/>
                    <a:pt x="290511" y="631031"/>
                  </a:cubicBezTo>
                  <a:cubicBezTo>
                    <a:pt x="295476" y="631776"/>
                    <a:pt x="300036" y="634206"/>
                    <a:pt x="304799" y="635794"/>
                  </a:cubicBezTo>
                  <a:lnTo>
                    <a:pt x="311943" y="638175"/>
                  </a:lnTo>
                  <a:cubicBezTo>
                    <a:pt x="314324" y="638969"/>
                    <a:pt x="316651" y="639947"/>
                    <a:pt x="319086" y="640556"/>
                  </a:cubicBezTo>
                  <a:lnTo>
                    <a:pt x="328611" y="642938"/>
                  </a:lnTo>
                  <a:cubicBezTo>
                    <a:pt x="350042" y="641350"/>
                    <a:pt x="371571" y="640761"/>
                    <a:pt x="392905" y="638175"/>
                  </a:cubicBezTo>
                  <a:cubicBezTo>
                    <a:pt x="404508" y="636769"/>
                    <a:pt x="409412" y="631553"/>
                    <a:pt x="419099" y="626269"/>
                  </a:cubicBezTo>
                  <a:cubicBezTo>
                    <a:pt x="423773" y="623719"/>
                    <a:pt x="428712" y="621675"/>
                    <a:pt x="433386" y="619125"/>
                  </a:cubicBezTo>
                  <a:cubicBezTo>
                    <a:pt x="451058" y="609485"/>
                    <a:pt x="438943" y="614098"/>
                    <a:pt x="452436" y="609600"/>
                  </a:cubicBezTo>
                  <a:cubicBezTo>
                    <a:pt x="463869" y="600073"/>
                    <a:pt x="466784" y="599504"/>
                    <a:pt x="473868" y="588169"/>
                  </a:cubicBezTo>
                  <a:cubicBezTo>
                    <a:pt x="475749" y="585159"/>
                    <a:pt x="476749" y="581654"/>
                    <a:pt x="478630" y="578644"/>
                  </a:cubicBezTo>
                  <a:cubicBezTo>
                    <a:pt x="481989" y="573269"/>
                    <a:pt x="490297" y="563166"/>
                    <a:pt x="495299" y="559594"/>
                  </a:cubicBezTo>
                  <a:cubicBezTo>
                    <a:pt x="497342" y="558135"/>
                    <a:pt x="500062" y="558007"/>
                    <a:pt x="502443" y="557213"/>
                  </a:cubicBezTo>
                  <a:cubicBezTo>
                    <a:pt x="504824" y="555625"/>
                    <a:pt x="506929" y="553513"/>
                    <a:pt x="509586" y="552450"/>
                  </a:cubicBezTo>
                  <a:cubicBezTo>
                    <a:pt x="518908" y="548721"/>
                    <a:pt x="528636" y="546100"/>
                    <a:pt x="538161" y="542925"/>
                  </a:cubicBezTo>
                  <a:cubicBezTo>
                    <a:pt x="540542" y="542131"/>
                    <a:pt x="543060" y="541667"/>
                    <a:pt x="545305" y="540544"/>
                  </a:cubicBezTo>
                  <a:cubicBezTo>
                    <a:pt x="562789" y="531801"/>
                    <a:pt x="582388" y="522173"/>
                    <a:pt x="597693" y="511969"/>
                  </a:cubicBezTo>
                  <a:lnTo>
                    <a:pt x="611980" y="502444"/>
                  </a:lnTo>
                  <a:cubicBezTo>
                    <a:pt x="613568" y="499269"/>
                    <a:pt x="615723" y="496319"/>
                    <a:pt x="616743" y="492919"/>
                  </a:cubicBezTo>
                  <a:cubicBezTo>
                    <a:pt x="622638" y="473270"/>
                    <a:pt x="614360" y="466729"/>
                    <a:pt x="626268" y="442913"/>
                  </a:cubicBezTo>
                  <a:cubicBezTo>
                    <a:pt x="636238" y="422973"/>
                    <a:pt x="637230" y="417663"/>
                    <a:pt x="654843" y="400050"/>
                  </a:cubicBezTo>
                  <a:cubicBezTo>
                    <a:pt x="660991" y="393902"/>
                    <a:pt x="666242" y="387753"/>
                    <a:pt x="673893" y="383381"/>
                  </a:cubicBezTo>
                  <a:cubicBezTo>
                    <a:pt x="676072" y="382136"/>
                    <a:pt x="678791" y="382122"/>
                    <a:pt x="681036" y="381000"/>
                  </a:cubicBezTo>
                  <a:cubicBezTo>
                    <a:pt x="683596" y="379720"/>
                    <a:pt x="685678" y="377628"/>
                    <a:pt x="688180" y="376238"/>
                  </a:cubicBezTo>
                  <a:cubicBezTo>
                    <a:pt x="692835" y="373652"/>
                    <a:pt x="697793" y="371644"/>
                    <a:pt x="702468" y="369094"/>
                  </a:cubicBezTo>
                  <a:cubicBezTo>
                    <a:pt x="706531" y="366878"/>
                    <a:pt x="710234" y="364020"/>
                    <a:pt x="714374" y="361950"/>
                  </a:cubicBezTo>
                  <a:cubicBezTo>
                    <a:pt x="721366" y="358454"/>
                    <a:pt x="728813" y="355921"/>
                    <a:pt x="735805" y="352425"/>
                  </a:cubicBezTo>
                  <a:cubicBezTo>
                    <a:pt x="740697" y="349979"/>
                    <a:pt x="758605" y="338396"/>
                    <a:pt x="761999" y="335756"/>
                  </a:cubicBezTo>
                  <a:cubicBezTo>
                    <a:pt x="764657" y="333689"/>
                    <a:pt x="766878" y="331105"/>
                    <a:pt x="769143" y="328613"/>
                  </a:cubicBezTo>
                  <a:cubicBezTo>
                    <a:pt x="774819" y="322370"/>
                    <a:pt x="780255" y="315913"/>
                    <a:pt x="785811" y="309563"/>
                  </a:cubicBezTo>
                  <a:cubicBezTo>
                    <a:pt x="792161" y="292100"/>
                    <a:pt x="798464" y="274621"/>
                    <a:pt x="804861" y="257175"/>
                  </a:cubicBezTo>
                  <a:cubicBezTo>
                    <a:pt x="807196" y="250808"/>
                    <a:pt x="809860" y="244559"/>
                    <a:pt x="812005" y="238125"/>
                  </a:cubicBezTo>
                  <a:cubicBezTo>
                    <a:pt x="815974" y="226219"/>
                    <a:pt x="819552" y="214175"/>
                    <a:pt x="823911" y="202406"/>
                  </a:cubicBezTo>
                  <a:cubicBezTo>
                    <a:pt x="826753" y="194732"/>
                    <a:pt x="832913" y="175888"/>
                    <a:pt x="840580" y="166688"/>
                  </a:cubicBezTo>
                  <a:cubicBezTo>
                    <a:pt x="842736" y="164101"/>
                    <a:pt x="844984" y="161502"/>
                    <a:pt x="847724" y="159544"/>
                  </a:cubicBezTo>
                  <a:cubicBezTo>
                    <a:pt x="851631" y="156753"/>
                    <a:pt x="872759" y="148217"/>
                    <a:pt x="873918" y="147638"/>
                  </a:cubicBezTo>
                  <a:cubicBezTo>
                    <a:pt x="876478" y="146358"/>
                    <a:pt x="878501" y="144155"/>
                    <a:pt x="881061" y="142875"/>
                  </a:cubicBezTo>
                  <a:cubicBezTo>
                    <a:pt x="886468" y="140171"/>
                    <a:pt x="892323" y="138434"/>
                    <a:pt x="897730" y="135731"/>
                  </a:cubicBezTo>
                  <a:cubicBezTo>
                    <a:pt x="901870" y="133661"/>
                    <a:pt x="905339" y="130307"/>
                    <a:pt x="909636" y="128588"/>
                  </a:cubicBezTo>
                  <a:cubicBezTo>
                    <a:pt x="913394" y="127085"/>
                    <a:pt x="917574" y="127000"/>
                    <a:pt x="921543" y="126206"/>
                  </a:cubicBezTo>
                  <a:cubicBezTo>
                    <a:pt x="925512" y="123825"/>
                    <a:pt x="929309" y="121133"/>
                    <a:pt x="933449" y="119063"/>
                  </a:cubicBezTo>
                  <a:cubicBezTo>
                    <a:pt x="935694" y="117940"/>
                    <a:pt x="938986" y="118609"/>
                    <a:pt x="940593" y="116681"/>
                  </a:cubicBezTo>
                  <a:cubicBezTo>
                    <a:pt x="949428" y="106079"/>
                    <a:pt x="942083" y="104174"/>
                    <a:pt x="947736" y="92869"/>
                  </a:cubicBezTo>
                  <a:cubicBezTo>
                    <a:pt x="953946" y="80450"/>
                    <a:pt x="962104" y="69104"/>
                    <a:pt x="969168" y="57150"/>
                  </a:cubicBezTo>
                  <a:cubicBezTo>
                    <a:pt x="970069" y="55626"/>
                    <a:pt x="979635" y="37923"/>
                    <a:pt x="983455" y="33338"/>
                  </a:cubicBezTo>
                  <a:cubicBezTo>
                    <a:pt x="986190" y="30057"/>
                    <a:pt x="993264" y="23060"/>
                    <a:pt x="997743" y="21431"/>
                  </a:cubicBezTo>
                  <a:cubicBezTo>
                    <a:pt x="1003894" y="19194"/>
                    <a:pt x="1010716" y="19100"/>
                    <a:pt x="1016793" y="16669"/>
                  </a:cubicBezTo>
                  <a:cubicBezTo>
                    <a:pt x="1020762" y="15081"/>
                    <a:pt x="1024682" y="13367"/>
                    <a:pt x="1028699" y="11906"/>
                  </a:cubicBezTo>
                  <a:cubicBezTo>
                    <a:pt x="1033417" y="10190"/>
                    <a:pt x="1038325" y="9008"/>
                    <a:pt x="1042986" y="7144"/>
                  </a:cubicBezTo>
                  <a:cubicBezTo>
                    <a:pt x="1063741" y="-1158"/>
                    <a:pt x="1041412" y="5155"/>
                    <a:pt x="1062036" y="0"/>
                  </a:cubicBezTo>
                  <a:cubicBezTo>
                    <a:pt x="1063624" y="2381"/>
                    <a:pt x="1064775" y="5120"/>
                    <a:pt x="1066799" y="7144"/>
                  </a:cubicBezTo>
                  <a:cubicBezTo>
                    <a:pt x="1078443" y="18787"/>
                    <a:pt x="1070237" y="4231"/>
                    <a:pt x="1078705" y="19050"/>
                  </a:cubicBezTo>
                  <a:cubicBezTo>
                    <a:pt x="1086671" y="32991"/>
                    <a:pt x="1079949" y="24125"/>
                    <a:pt x="1088230" y="35719"/>
                  </a:cubicBezTo>
                  <a:cubicBezTo>
                    <a:pt x="1090537" y="38949"/>
                    <a:pt x="1091994" y="43164"/>
                    <a:pt x="1095374" y="45244"/>
                  </a:cubicBezTo>
                  <a:cubicBezTo>
                    <a:pt x="1102655" y="49724"/>
                    <a:pt x="1111164" y="51814"/>
                    <a:pt x="1119186" y="54769"/>
                  </a:cubicBezTo>
                  <a:cubicBezTo>
                    <a:pt x="1146481" y="64825"/>
                    <a:pt x="1132368" y="59787"/>
                    <a:pt x="1154905" y="64294"/>
                  </a:cubicBezTo>
                  <a:cubicBezTo>
                    <a:pt x="1190789" y="71470"/>
                    <a:pt x="1161899" y="67251"/>
                    <a:pt x="1195386" y="71438"/>
                  </a:cubicBezTo>
                  <a:cubicBezTo>
                    <a:pt x="1201736" y="77788"/>
                    <a:pt x="1211596" y="81969"/>
                    <a:pt x="1214436" y="90488"/>
                  </a:cubicBezTo>
                  <a:cubicBezTo>
                    <a:pt x="1219427" y="105459"/>
                    <a:pt x="1219249" y="106243"/>
                    <a:pt x="1226343" y="121444"/>
                  </a:cubicBezTo>
                  <a:cubicBezTo>
                    <a:pt x="1239588" y="149826"/>
                    <a:pt x="1232719" y="130727"/>
                    <a:pt x="1243011" y="159544"/>
                  </a:cubicBezTo>
                  <a:cubicBezTo>
                    <a:pt x="1248957" y="176192"/>
                    <a:pt x="1246054" y="170613"/>
                    <a:pt x="1252536" y="185738"/>
                  </a:cubicBezTo>
                  <a:cubicBezTo>
                    <a:pt x="1255615" y="192923"/>
                    <a:pt x="1258182" y="200382"/>
                    <a:pt x="1262061" y="207169"/>
                  </a:cubicBezTo>
                  <a:cubicBezTo>
                    <a:pt x="1264583" y="211582"/>
                    <a:pt x="1267276" y="216381"/>
                    <a:pt x="1271586" y="219075"/>
                  </a:cubicBezTo>
                  <a:cubicBezTo>
                    <a:pt x="1280336" y="224544"/>
                    <a:pt x="1290651" y="226977"/>
                    <a:pt x="1300161" y="230981"/>
                  </a:cubicBezTo>
                  <a:cubicBezTo>
                    <a:pt x="1305732" y="233327"/>
                    <a:pt x="1311994" y="234498"/>
                    <a:pt x="1316830" y="238125"/>
                  </a:cubicBezTo>
                  <a:cubicBezTo>
                    <a:pt x="1329195" y="247399"/>
                    <a:pt x="1322805" y="243494"/>
                    <a:pt x="1335880" y="250031"/>
                  </a:cubicBezTo>
                  <a:cubicBezTo>
                    <a:pt x="1341338" y="258218"/>
                    <a:pt x="1342627" y="260597"/>
                    <a:pt x="1350168" y="269081"/>
                  </a:cubicBezTo>
                  <a:cubicBezTo>
                    <a:pt x="1362554" y="283016"/>
                    <a:pt x="1357807" y="273584"/>
                    <a:pt x="1366836" y="290513"/>
                  </a:cubicBezTo>
                  <a:cubicBezTo>
                    <a:pt x="1381962" y="318875"/>
                    <a:pt x="1383978" y="326782"/>
                    <a:pt x="1397793" y="361950"/>
                  </a:cubicBezTo>
                  <a:cubicBezTo>
                    <a:pt x="1400273" y="368262"/>
                    <a:pt x="1401642" y="375072"/>
                    <a:pt x="1404936" y="381000"/>
                  </a:cubicBezTo>
                  <a:cubicBezTo>
                    <a:pt x="1408905" y="388144"/>
                    <a:pt x="1413019" y="395209"/>
                    <a:pt x="1416843" y="402431"/>
                  </a:cubicBezTo>
                  <a:cubicBezTo>
                    <a:pt x="1420165" y="408705"/>
                    <a:pt x="1422483" y="415539"/>
                    <a:pt x="1426368" y="421481"/>
                  </a:cubicBezTo>
                  <a:cubicBezTo>
                    <a:pt x="1436013" y="436232"/>
                    <a:pt x="1446100" y="450756"/>
                    <a:pt x="1457324" y="464344"/>
                  </a:cubicBezTo>
                  <a:cubicBezTo>
                    <a:pt x="1461272" y="469123"/>
                    <a:pt x="1466612" y="472584"/>
                    <a:pt x="1471611" y="476250"/>
                  </a:cubicBezTo>
                  <a:cubicBezTo>
                    <a:pt x="1490992" y="490462"/>
                    <a:pt x="1499515" y="495450"/>
                    <a:pt x="1523999" y="502444"/>
                  </a:cubicBezTo>
                  <a:cubicBezTo>
                    <a:pt x="1529555" y="504031"/>
                    <a:pt x="1535145" y="505507"/>
                    <a:pt x="1540668" y="507206"/>
                  </a:cubicBezTo>
                  <a:cubicBezTo>
                    <a:pt x="1549082" y="509795"/>
                    <a:pt x="1556999" y="512055"/>
                    <a:pt x="1564480" y="516731"/>
                  </a:cubicBezTo>
                  <a:cubicBezTo>
                    <a:pt x="1567846" y="518834"/>
                    <a:pt x="1571335" y="520938"/>
                    <a:pt x="1574005" y="523875"/>
                  </a:cubicBezTo>
                  <a:cubicBezTo>
                    <a:pt x="1579344" y="529748"/>
                    <a:pt x="1583981" y="536261"/>
                    <a:pt x="1588293" y="542925"/>
                  </a:cubicBezTo>
                  <a:cubicBezTo>
                    <a:pt x="1603116" y="565833"/>
                    <a:pt x="1604183" y="580245"/>
                    <a:pt x="1626393" y="602456"/>
                  </a:cubicBezTo>
                  <a:cubicBezTo>
                    <a:pt x="1644007" y="620071"/>
                    <a:pt x="1631478" y="609467"/>
                    <a:pt x="1650205" y="621506"/>
                  </a:cubicBezTo>
                  <a:cubicBezTo>
                    <a:pt x="1657427" y="626149"/>
                    <a:pt x="1664236" y="631441"/>
                    <a:pt x="1671636" y="635794"/>
                  </a:cubicBezTo>
                  <a:cubicBezTo>
                    <a:pt x="1686144" y="644328"/>
                    <a:pt x="1695913" y="647697"/>
                    <a:pt x="1712118" y="652463"/>
                  </a:cubicBezTo>
                  <a:cubicBezTo>
                    <a:pt x="1718397" y="654310"/>
                    <a:pt x="1724712" y="656149"/>
                    <a:pt x="1731168" y="657225"/>
                  </a:cubicBezTo>
                  <a:cubicBezTo>
                    <a:pt x="1739036" y="658536"/>
                    <a:pt x="1747043" y="658812"/>
                    <a:pt x="1754980" y="659606"/>
                  </a:cubicBezTo>
                  <a:cubicBezTo>
                    <a:pt x="1765299" y="656431"/>
                    <a:pt x="1775694" y="653495"/>
                    <a:pt x="1785936" y="650081"/>
                  </a:cubicBezTo>
                  <a:cubicBezTo>
                    <a:pt x="1792370" y="647937"/>
                    <a:pt x="1798407" y="644583"/>
                    <a:pt x="1804986" y="642938"/>
                  </a:cubicBezTo>
                  <a:cubicBezTo>
                    <a:pt x="1814354" y="640596"/>
                    <a:pt x="1833561" y="638175"/>
                    <a:pt x="1833561" y="638175"/>
                  </a:cubicBezTo>
                  <a:cubicBezTo>
                    <a:pt x="1841499" y="639763"/>
                    <a:pt x="1849494" y="641084"/>
                    <a:pt x="1857374" y="642938"/>
                  </a:cubicBezTo>
                  <a:cubicBezTo>
                    <a:pt x="1886953" y="649898"/>
                    <a:pt x="1872656" y="650927"/>
                    <a:pt x="1916905" y="661988"/>
                  </a:cubicBezTo>
                  <a:cubicBezTo>
                    <a:pt x="1920080" y="662782"/>
                    <a:pt x="1923302" y="663407"/>
                    <a:pt x="1926430" y="664369"/>
                  </a:cubicBezTo>
                  <a:cubicBezTo>
                    <a:pt x="1933627" y="666584"/>
                    <a:pt x="1940657" y="669320"/>
                    <a:pt x="1947861" y="671513"/>
                  </a:cubicBezTo>
                  <a:cubicBezTo>
                    <a:pt x="1958918" y="674878"/>
                    <a:pt x="1981199" y="681038"/>
                    <a:pt x="1981199" y="681038"/>
                  </a:cubicBezTo>
                  <a:cubicBezTo>
                    <a:pt x="2001836" y="677863"/>
                    <a:pt x="2022549" y="675142"/>
                    <a:pt x="2043111" y="671513"/>
                  </a:cubicBezTo>
                  <a:cubicBezTo>
                    <a:pt x="2065566" y="667550"/>
                    <a:pt x="2057075" y="667272"/>
                    <a:pt x="2076449" y="661988"/>
                  </a:cubicBezTo>
                  <a:cubicBezTo>
                    <a:pt x="2108058" y="653367"/>
                    <a:pt x="2073822" y="664450"/>
                    <a:pt x="2095499" y="657225"/>
                  </a:cubicBezTo>
                  <a:cubicBezTo>
                    <a:pt x="2104922" y="658571"/>
                    <a:pt x="2117724" y="644526"/>
                    <a:pt x="2124074" y="661988"/>
                  </a:cubicBezTo>
                  <a:cubicBezTo>
                    <a:pt x="2130424" y="679450"/>
                    <a:pt x="2127876" y="762000"/>
                    <a:pt x="2133599" y="762000"/>
                  </a:cubicBezTo>
                </a:path>
              </a:pathLst>
            </a:custGeom>
            <a:ln w="28575">
              <a:solidFill>
                <a:srgbClr val="2E4BC4">
                  <a:alpha val="80000"/>
                </a:srgb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67" name="Title 1"/>
          <p:cNvSpPr txBox="1">
            <a:spLocks/>
          </p:cNvSpPr>
          <p:nvPr/>
        </p:nvSpPr>
        <p:spPr>
          <a:xfrm>
            <a:off x="323850" y="620714"/>
            <a:ext cx="1152892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err="1"/>
              <a:t>CoverUp</a:t>
            </a:r>
            <a:r>
              <a:rPr lang="en-US" dirty="0"/>
              <a:t>: Privacy Budget</a:t>
            </a:r>
          </a:p>
          <a:p>
            <a:r>
              <a:rPr lang="en-US" dirty="0"/>
              <a:t> </a:t>
            </a:r>
          </a:p>
        </p:txBody>
      </p:sp>
    </p:spTree>
    <p:extLst>
      <p:ext uri="{BB962C8B-B14F-4D97-AF65-F5344CB8AC3E}">
        <p14:creationId xmlns:p14="http://schemas.microsoft.com/office/powerpoint/2010/main" val="57181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2">
                                            <p:txEl>
                                              <p:pRg st="8" end="8"/>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uiExpand="1" build="p"/>
      <p:bldP spid="18"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97" y="609600"/>
            <a:ext cx="11528920" cy="972000"/>
          </a:xfrm>
        </p:spPr>
        <p:txBody>
          <a:bodyPr/>
          <a:lstStyle/>
          <a:p>
            <a:r>
              <a:rPr lang="en-US" dirty="0" err="1"/>
              <a:t>CoverUp</a:t>
            </a:r>
            <a:r>
              <a:rPr lang="en-US" dirty="0"/>
              <a:t>: Implementation</a:t>
            </a:r>
          </a:p>
        </p:txBody>
      </p:sp>
      <p:sp>
        <p:nvSpPr>
          <p:cNvPr id="3" name="Content Placeholder 2"/>
          <p:cNvSpPr>
            <a:spLocks noGrp="1"/>
          </p:cNvSpPr>
          <p:nvPr>
            <p:ph idx="1"/>
          </p:nvPr>
        </p:nvSpPr>
        <p:spPr>
          <a:xfrm>
            <a:off x="370400" y="1869325"/>
            <a:ext cx="10511492" cy="4349638"/>
          </a:xfrm>
        </p:spPr>
        <p:txBody>
          <a:bodyPr>
            <a:normAutofit/>
          </a:bodyPr>
          <a:lstStyle/>
          <a:p>
            <a:r>
              <a:rPr lang="en-US" dirty="0" err="1"/>
              <a:t>CoverUp</a:t>
            </a:r>
            <a:r>
              <a:rPr lang="en-US" dirty="0"/>
              <a:t> Tool</a:t>
            </a:r>
          </a:p>
          <a:p>
            <a:pPr lvl="1"/>
            <a:r>
              <a:rPr lang="en-US" dirty="0"/>
              <a:t>Implemented in Java </a:t>
            </a:r>
          </a:p>
          <a:p>
            <a:pPr lvl="1"/>
            <a:r>
              <a:rPr lang="en-US" dirty="0"/>
              <a:t>Features: feed, chat and interactive browsing</a:t>
            </a:r>
          </a:p>
          <a:p>
            <a:pPr lvl="1"/>
            <a:r>
              <a:rPr lang="en-US" dirty="0"/>
              <a:t>Uses crypto APIs from whisper systems and JCA</a:t>
            </a:r>
          </a:p>
          <a:p>
            <a:r>
              <a:rPr lang="en-US" dirty="0"/>
              <a:t>Browser extension</a:t>
            </a:r>
          </a:p>
          <a:p>
            <a:pPr lvl="1"/>
            <a:r>
              <a:rPr lang="en-US" dirty="0"/>
              <a:t>Chrome extension based on </a:t>
            </a:r>
            <a:r>
              <a:rPr lang="en-US" dirty="0" err="1"/>
              <a:t>WebExtension</a:t>
            </a:r>
            <a:r>
              <a:rPr lang="en-US" dirty="0"/>
              <a:t> API</a:t>
            </a:r>
          </a:p>
          <a:p>
            <a:r>
              <a:rPr lang="en-US" dirty="0"/>
              <a:t>Feed/Transfer and CoverUp server</a:t>
            </a:r>
          </a:p>
          <a:p>
            <a:pPr lvl="1"/>
            <a:r>
              <a:rPr lang="en-US" dirty="0"/>
              <a:t>Implemented using Java EE Servlet API</a:t>
            </a:r>
          </a:p>
          <a:p>
            <a:pPr lvl="1"/>
            <a:r>
              <a:rPr lang="en-US" dirty="0"/>
              <a:t>Hosted on Apache Tomcat webserver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558" y="303283"/>
            <a:ext cx="3306631" cy="34234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354" y="3803817"/>
            <a:ext cx="3271846" cy="2300905"/>
          </a:xfrm>
          <a:prstGeom prst="rect">
            <a:avLst/>
          </a:prstGeom>
        </p:spPr>
      </p:pic>
      <p:sp>
        <p:nvSpPr>
          <p:cNvPr id="4" name="Rectangle 3"/>
          <p:cNvSpPr/>
          <p:nvPr/>
        </p:nvSpPr>
        <p:spPr>
          <a:xfrm>
            <a:off x="0" y="5536090"/>
            <a:ext cx="8161593" cy="461665"/>
          </a:xfrm>
          <a:prstGeom prst="rect">
            <a:avLst/>
          </a:prstGeom>
        </p:spPr>
        <p:txBody>
          <a:bodyPr wrap="none">
            <a:spAutoFit/>
          </a:bodyPr>
          <a:lstStyle/>
          <a:p>
            <a:pPr lvl="1"/>
            <a:r>
              <a:rPr lang="en-US" sz="2400" dirty="0">
                <a:solidFill>
                  <a:srgbClr val="C00000"/>
                </a:solidFill>
              </a:rPr>
              <a:t>Available for download and testing:    </a:t>
            </a:r>
            <a:r>
              <a:rPr lang="en-US" sz="2400" dirty="0"/>
              <a:t>http://</a:t>
            </a:r>
            <a:r>
              <a:rPr lang="en-US" sz="2400" dirty="0" err="1"/>
              <a:t>coverup.ethz.ch</a:t>
            </a:r>
            <a:endParaRPr lang="en-US" sz="2400" dirty="0"/>
          </a:p>
        </p:txBody>
      </p:sp>
      <p:sp>
        <p:nvSpPr>
          <p:cNvPr id="8" name="Slide Number Placeholder 7">
            <a:extLst>
              <a:ext uri="{FF2B5EF4-FFF2-40B4-BE49-F238E27FC236}">
                <a16:creationId xmlns:a16="http://schemas.microsoft.com/office/drawing/2014/main" id="{35A882FC-7E58-45B9-B4C7-3742DB4A9A0B}"/>
              </a:ext>
            </a:extLst>
          </p:cNvPr>
          <p:cNvSpPr>
            <a:spLocks noGrp="1"/>
          </p:cNvSpPr>
          <p:nvPr>
            <p:ph type="sldNum" sz="quarter" idx="12"/>
          </p:nvPr>
        </p:nvSpPr>
        <p:spPr/>
        <p:txBody>
          <a:bodyPr/>
          <a:lstStyle/>
          <a:p>
            <a:fld id="{EDE109AA-BEFB-46CC-8121-3733BD8688C2}" type="slidenum">
              <a:rPr lang="en-US" smtClean="0"/>
              <a:t>14</a:t>
            </a:fld>
            <a:endParaRPr lang="en-US"/>
          </a:p>
        </p:txBody>
      </p:sp>
      <p:sp>
        <p:nvSpPr>
          <p:cNvPr id="5" name="Datumsplatzhalter 4"/>
          <p:cNvSpPr>
            <a:spLocks noGrp="1"/>
          </p:cNvSpPr>
          <p:nvPr>
            <p:ph type="dt" sz="half" idx="10"/>
          </p:nvPr>
        </p:nvSpPr>
        <p:spPr/>
        <p:txBody>
          <a:bodyPr/>
          <a:lstStyle/>
          <a:p>
            <a:r>
              <a:rPr lang="en-US"/>
              <a:t>NSDI'19  -  28.02.2019</a:t>
            </a:r>
          </a:p>
        </p:txBody>
      </p:sp>
      <p:sp>
        <p:nvSpPr>
          <p:cNvPr id="9" name="Fußzeilenplatzhalter 8"/>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38675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23850" y="620714"/>
            <a:ext cx="6150769" cy="972000"/>
          </a:xfrm>
        </p:spPr>
        <p:txBody>
          <a:bodyPr/>
          <a:lstStyle/>
          <a:p>
            <a:r>
              <a:rPr lang="en-US" spc="-1" dirty="0" err="1">
                <a:solidFill>
                  <a:srgbClr val="000000"/>
                </a:solidFill>
                <a:uFill>
                  <a:solidFill>
                    <a:srgbClr val="FFFFFF"/>
                  </a:solidFill>
                </a:uFill>
              </a:rPr>
              <a:t>CoverUp</a:t>
            </a:r>
            <a:r>
              <a:rPr lang="en-US" spc="-1" dirty="0">
                <a:solidFill>
                  <a:srgbClr val="000000"/>
                </a:solidFill>
                <a:uFill>
                  <a:solidFill>
                    <a:srgbClr val="FFFFFF"/>
                  </a:solidFill>
                </a:uFill>
              </a:rPr>
              <a:t>: Performance</a:t>
            </a:r>
            <a:br>
              <a:rPr lang="en-US" sz="1100" spc="-1" dirty="0">
                <a:solidFill>
                  <a:srgbClr val="000000"/>
                </a:solidFill>
                <a:uFill>
                  <a:solidFill>
                    <a:srgbClr val="FFFFFF"/>
                  </a:solidFill>
                </a:uFill>
                <a:latin typeface="Arial"/>
              </a:rPr>
            </a:br>
            <a:endParaRPr lang="en-US" dirty="0"/>
          </a:p>
        </p:txBody>
      </p:sp>
      <mc:AlternateContent xmlns:mc="http://schemas.openxmlformats.org/markup-compatibility/2006" xmlns:a14="http://schemas.microsoft.com/office/drawing/2010/main">
        <mc:Choice Requires="a14">
          <p:sp>
            <p:nvSpPr>
              <p:cNvPr id="10" name="Inhaltsplatzhalter 9"/>
              <p:cNvSpPr>
                <a:spLocks noGrp="1"/>
              </p:cNvSpPr>
              <p:nvPr>
                <p:ph idx="1"/>
              </p:nvPr>
            </p:nvSpPr>
            <p:spPr/>
            <p:txBody>
              <a:bodyPr/>
              <a:lstStyle/>
              <a:p>
                <a:r>
                  <a:rPr lang="en-US" dirty="0"/>
                  <a:t>Performance</a:t>
                </a:r>
              </a:p>
              <a:p>
                <a:pPr lvl="1"/>
                <a:r>
                  <a:rPr lang="en-US" dirty="0"/>
                  <a:t>Packet size: 75KB every 60s avg.</a:t>
                </a:r>
              </a:p>
              <a:p>
                <a:pPr lvl="1"/>
                <a:r>
                  <a:rPr lang="en-US" dirty="0" err="1"/>
                  <a:t>Goodput</a:t>
                </a:r>
                <a:r>
                  <a:rPr lang="en-US" dirty="0"/>
                  <a:t>: 10KBit/s </a:t>
                </a:r>
              </a:p>
              <a:p>
                <a:r>
                  <a:rPr lang="en-US" dirty="0"/>
                  <a:t>Per user overhead</a:t>
                </a:r>
              </a:p>
              <a:p>
                <a:pPr lvl="1"/>
                <a:r>
                  <a:rPr lang="en-US" dirty="0"/>
                  <a:t>Around   660 MB/month   or   22MB/day</a:t>
                </a:r>
              </a:p>
              <a:p>
                <a:r>
                  <a:rPr lang="de-CH" dirty="0"/>
                  <a:t>Privacy </a:t>
                </a:r>
                <a:r>
                  <a:rPr lang="de-CH" dirty="0" err="1"/>
                  <a:t>guarantee</a:t>
                </a:r>
                <a:endParaRPr lang="de-CH" dirty="0"/>
              </a:p>
              <a:p>
                <a:pPr lvl="1"/>
                <a:r>
                  <a:rPr lang="de-CH" dirty="0" err="1"/>
                  <a:t>Attacker’s</a:t>
                </a:r>
                <a:r>
                  <a:rPr lang="de-CH" dirty="0"/>
                  <a:t> </a:t>
                </a:r>
                <a:r>
                  <a:rPr lang="de-CH" dirty="0" err="1"/>
                  <a:t>advantage</a:t>
                </a:r>
                <a:r>
                  <a:rPr lang="de-CH" dirty="0"/>
                  <a:t> &lt; 2</a:t>
                </a:r>
                <a14:m>
                  <m:oMath xmlns:m="http://schemas.openxmlformats.org/officeDocument/2006/math">
                    <m:sSup>
                      <m:sSupPr>
                        <m:ctrlPr>
                          <a:rPr lang="de-CH" i="1" smtClean="0">
                            <a:latin typeface="Cambria Math" panose="02040503050406030204" pitchFamily="18" charset="0"/>
                          </a:rPr>
                        </m:ctrlPr>
                      </m:sSupPr>
                      <m:e>
                        <m:r>
                          <a:rPr lang="de-CH" i="1">
                            <a:latin typeface="Cambria Math" panose="02040503050406030204" pitchFamily="18" charset="0"/>
                            <a:ea typeface="Cambria Math" panose="02040503050406030204" pitchFamily="18" charset="0"/>
                          </a:rPr>
                          <m:t>∙</m:t>
                        </m:r>
                        <m:r>
                          <a:rPr lang="de-CH" b="0" i="1" smtClean="0">
                            <a:latin typeface="Cambria Math" panose="02040503050406030204" pitchFamily="18" charset="0"/>
                          </a:rPr>
                          <m:t>10</m:t>
                        </m:r>
                      </m:e>
                      <m:sup>
                        <m:r>
                          <a:rPr lang="de-CH" b="0" i="1" smtClean="0">
                            <a:latin typeface="Cambria Math" panose="02040503050406030204" pitchFamily="18" charset="0"/>
                          </a:rPr>
                          <m:t>−3</m:t>
                        </m:r>
                      </m:sup>
                    </m:sSup>
                  </m:oMath>
                </a14:m>
                <a:endParaRPr lang="de-CH" dirty="0"/>
              </a:p>
            </p:txBody>
          </p:sp>
        </mc:Choice>
        <mc:Fallback xmlns="">
          <p:sp>
            <p:nvSpPr>
              <p:cNvPr id="10" name="Inhaltsplatzhalter 9"/>
              <p:cNvSpPr>
                <a:spLocks noGrp="1" noRot="1" noChangeAspect="1" noMove="1" noResize="1" noEditPoints="1" noAdjustHandles="1" noChangeArrowheads="1" noChangeShapeType="1" noTextEdit="1"/>
              </p:cNvSpPr>
              <p:nvPr>
                <p:ph idx="1"/>
              </p:nvPr>
            </p:nvSpPr>
            <p:spPr>
              <a:blipFill>
                <a:blip r:embed="rId4"/>
                <a:stretch>
                  <a:fillRect l="-264" t="-2171"/>
                </a:stretch>
              </a:blipFill>
            </p:spPr>
            <p:txBody>
              <a:bodyPr/>
              <a:lstStyle/>
              <a:p>
                <a:r>
                  <a:rPr lang="en-US">
                    <a:noFill/>
                  </a:rPr>
                  <a:t> </a:t>
                </a:r>
              </a:p>
            </p:txBody>
          </p:sp>
        </mc:Fallback>
      </mc:AlternateContent>
      <p:sp>
        <p:nvSpPr>
          <p:cNvPr id="6" name="Datumsplatzhalter 5"/>
          <p:cNvSpPr>
            <a:spLocks noGrp="1"/>
          </p:cNvSpPr>
          <p:nvPr>
            <p:ph type="dt" sz="half" idx="10"/>
          </p:nvPr>
        </p:nvSpPr>
        <p:spPr/>
        <p:txBody>
          <a:bodyPr/>
          <a:lstStyle/>
          <a:p>
            <a:r>
              <a:rPr lang="en-US"/>
              <a:t>NSDI'19  -  28.02.2019</a:t>
            </a:r>
          </a:p>
        </p:txBody>
      </p:sp>
      <p:sp>
        <p:nvSpPr>
          <p:cNvPr id="8" name="Fußzeilenplatzhalter 7"/>
          <p:cNvSpPr>
            <a:spLocks noGrp="1"/>
          </p:cNvSpPr>
          <p:nvPr>
            <p:ph type="ftr" sz="quarter" idx="11"/>
          </p:nvPr>
        </p:nvSpPr>
        <p:spPr/>
        <p:txBody>
          <a:bodyPr/>
          <a:lstStyle/>
          <a:p>
            <a:r>
              <a:rPr lang="en-US"/>
              <a:t>David Sommer, Aritra Dhar</a:t>
            </a:r>
          </a:p>
        </p:txBody>
      </p:sp>
      <p:sp>
        <p:nvSpPr>
          <p:cNvPr id="7" name="Slide Number Placeholder 6">
            <a:extLst>
              <a:ext uri="{FF2B5EF4-FFF2-40B4-BE49-F238E27FC236}">
                <a16:creationId xmlns:a16="http://schemas.microsoft.com/office/drawing/2014/main" id="{E82C0280-18AC-40F0-96C0-2A6F50D6318B}"/>
              </a:ext>
            </a:extLst>
          </p:cNvPr>
          <p:cNvSpPr>
            <a:spLocks noGrp="1"/>
          </p:cNvSpPr>
          <p:nvPr>
            <p:ph type="sldNum" sz="quarter" idx="12"/>
          </p:nvPr>
        </p:nvSpPr>
        <p:spPr/>
        <p:txBody>
          <a:bodyPr/>
          <a:lstStyle/>
          <a:p>
            <a:fld id="{EDE109AA-BEFB-46CC-8121-3733BD8688C2}" type="slidenum">
              <a:rPr lang="en-US" smtClean="0"/>
              <a:t>15</a:t>
            </a:fld>
            <a:endParaRPr lang="en-US"/>
          </a:p>
        </p:txBody>
      </p:sp>
      <p:sp>
        <p:nvSpPr>
          <p:cNvPr id="12" name="Textfeld 11"/>
          <p:cNvSpPr txBox="1"/>
          <p:nvPr/>
        </p:nvSpPr>
        <p:spPr>
          <a:xfrm>
            <a:off x="6990092" y="2590800"/>
            <a:ext cx="4343400" cy="1200329"/>
          </a:xfrm>
          <a:prstGeom prst="rect">
            <a:avLst/>
          </a:prstGeom>
          <a:noFill/>
        </p:spPr>
        <p:txBody>
          <a:bodyPr wrap="square" rtlCol="0">
            <a:spAutoFit/>
          </a:bodyPr>
          <a:lstStyle/>
          <a:p>
            <a:r>
              <a:rPr lang="de-CH" sz="2400" dirty="0" err="1"/>
              <a:t>cnn.com</a:t>
            </a:r>
            <a:r>
              <a:rPr lang="de-CH" sz="2400" dirty="0"/>
              <a:t>:           4.0MB</a:t>
            </a:r>
          </a:p>
          <a:p>
            <a:r>
              <a:rPr lang="de-CH" sz="2400" dirty="0" err="1"/>
              <a:t>amazon.com</a:t>
            </a:r>
            <a:r>
              <a:rPr lang="de-CH" sz="2400" dirty="0"/>
              <a:t>:   5.0MB</a:t>
            </a:r>
          </a:p>
          <a:p>
            <a:r>
              <a:rPr lang="de-CH" sz="2400" dirty="0" err="1"/>
              <a:t>alibaba.com</a:t>
            </a:r>
            <a:r>
              <a:rPr lang="de-CH" sz="2400" dirty="0"/>
              <a:t>:    5.4MB</a:t>
            </a:r>
            <a:endParaRPr lang="en-US" sz="2400" dirty="0"/>
          </a:p>
        </p:txBody>
      </p:sp>
    </p:spTree>
    <p:extLst>
      <p:ext uri="{BB962C8B-B14F-4D97-AF65-F5344CB8AC3E}">
        <p14:creationId xmlns:p14="http://schemas.microsoft.com/office/powerpoint/2010/main" val="18117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spc="-1" dirty="0" err="1">
                <a:solidFill>
                  <a:srgbClr val="000000"/>
                </a:solidFill>
                <a:uFill>
                  <a:solidFill>
                    <a:srgbClr val="FFFFFF"/>
                  </a:solidFill>
                </a:uFill>
              </a:rPr>
              <a:t>CoverUp</a:t>
            </a:r>
            <a:r>
              <a:rPr lang="en-US" spc="-1" dirty="0">
                <a:solidFill>
                  <a:srgbClr val="000000"/>
                </a:solidFill>
                <a:uFill>
                  <a:solidFill>
                    <a:srgbClr val="FFFFFF"/>
                  </a:solidFill>
                </a:uFill>
              </a:rPr>
              <a:t>: Summary</a:t>
            </a:r>
            <a:endParaRPr lang="en-US" dirty="0"/>
          </a:p>
        </p:txBody>
      </p:sp>
      <p:sp>
        <p:nvSpPr>
          <p:cNvPr id="9" name="Inhaltsplatzhalter 8"/>
          <p:cNvSpPr>
            <a:spLocks noGrp="1"/>
          </p:cNvSpPr>
          <p:nvPr>
            <p:ph idx="1"/>
          </p:nvPr>
        </p:nvSpPr>
        <p:spPr/>
        <p:txBody>
          <a:bodyPr/>
          <a:lstStyle/>
          <a:p>
            <a:r>
              <a:rPr lang="en-US" dirty="0"/>
              <a:t>Passive Participation</a:t>
            </a:r>
          </a:p>
          <a:p>
            <a:pPr lvl="1"/>
            <a:r>
              <a:rPr lang="en-US" dirty="0"/>
              <a:t>Increases anonymity set (Bootstrapping)</a:t>
            </a:r>
          </a:p>
          <a:p>
            <a:pPr lvl="1"/>
            <a:r>
              <a:rPr lang="en-US" dirty="0"/>
              <a:t>Hides Intention (Deniability)</a:t>
            </a:r>
          </a:p>
          <a:p>
            <a:endParaRPr lang="en-US" dirty="0"/>
          </a:p>
          <a:p>
            <a:r>
              <a:rPr lang="en-US" dirty="0"/>
              <a:t>Adding Noise reduces Timing Leakage</a:t>
            </a:r>
          </a:p>
          <a:p>
            <a:pPr lvl="1"/>
            <a:r>
              <a:rPr lang="en-US" dirty="0"/>
              <a:t>Maintains feasible usability</a:t>
            </a:r>
          </a:p>
          <a:p>
            <a:pPr lvl="1"/>
            <a:endParaRPr lang="en-US" dirty="0"/>
          </a:p>
          <a:p>
            <a:r>
              <a:rPr lang="en-US" dirty="0"/>
              <a:t>Measurements available</a:t>
            </a:r>
          </a:p>
          <a:p>
            <a:endParaRPr lang="en-US" dirty="0"/>
          </a:p>
          <a:p>
            <a:endParaRPr lang="en-US" dirty="0"/>
          </a:p>
        </p:txBody>
      </p:sp>
      <p:sp>
        <p:nvSpPr>
          <p:cNvPr id="2" name="Datumsplatzhalter 1"/>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
        <p:nvSpPr>
          <p:cNvPr id="3" name="Slide Number Placeholder 2">
            <a:extLst>
              <a:ext uri="{FF2B5EF4-FFF2-40B4-BE49-F238E27FC236}">
                <a16:creationId xmlns:a16="http://schemas.microsoft.com/office/drawing/2014/main" id="{4DC6E53C-11A3-4D6D-9D62-BDDCF76F6DC6}"/>
              </a:ext>
            </a:extLst>
          </p:cNvPr>
          <p:cNvSpPr>
            <a:spLocks noGrp="1"/>
          </p:cNvSpPr>
          <p:nvPr>
            <p:ph type="sldNum" sz="quarter" idx="12"/>
          </p:nvPr>
        </p:nvSpPr>
        <p:spPr/>
        <p:txBody>
          <a:bodyPr/>
          <a:lstStyle/>
          <a:p>
            <a:fld id="{EDE109AA-BEFB-46CC-8121-3733BD8688C2}" type="slidenum">
              <a:rPr lang="en-US" smtClean="0"/>
              <a:t>16</a:t>
            </a:fld>
            <a:endParaRPr lang="en-US"/>
          </a:p>
        </p:txBody>
      </p:sp>
      <p:sp>
        <p:nvSpPr>
          <p:cNvPr id="8" name="Rectangle 3"/>
          <p:cNvSpPr/>
          <p:nvPr/>
        </p:nvSpPr>
        <p:spPr>
          <a:xfrm>
            <a:off x="231655" y="5453708"/>
            <a:ext cx="8715656" cy="707886"/>
          </a:xfrm>
          <a:prstGeom prst="rect">
            <a:avLst/>
          </a:prstGeom>
        </p:spPr>
        <p:txBody>
          <a:bodyPr wrap="none">
            <a:spAutoFit/>
          </a:bodyPr>
          <a:lstStyle/>
          <a:p>
            <a:pPr lvl="1"/>
            <a:r>
              <a:rPr lang="en-US" sz="2000" dirty="0">
                <a:solidFill>
                  <a:srgbClr val="C00000"/>
                </a:solidFill>
              </a:rPr>
              <a:t>Available for testing:       </a:t>
            </a:r>
            <a:r>
              <a:rPr lang="en-US" sz="2000" dirty="0">
                <a:hlinkClick r:id="rId2"/>
              </a:rPr>
              <a:t>https://coverup.ethz.ch</a:t>
            </a:r>
            <a:r>
              <a:rPr lang="en-US" sz="2000" dirty="0"/>
              <a:t> </a:t>
            </a:r>
          </a:p>
          <a:p>
            <a:pPr lvl="1"/>
            <a:r>
              <a:rPr lang="en-US" sz="2000" dirty="0">
                <a:solidFill>
                  <a:srgbClr val="C00000"/>
                </a:solidFill>
              </a:rPr>
              <a:t>Available for download: </a:t>
            </a:r>
            <a:r>
              <a:rPr lang="en-US" sz="2000" dirty="0"/>
              <a:t>https://</a:t>
            </a:r>
            <a:r>
              <a:rPr lang="en-US" sz="2000" dirty="0" err="1"/>
              <a:t>github.com</a:t>
            </a:r>
            <a:r>
              <a:rPr lang="en-US" sz="2000" dirty="0"/>
              <a:t>/</a:t>
            </a:r>
            <a:r>
              <a:rPr lang="en-US" sz="2000" dirty="0" err="1"/>
              <a:t>sommerda</a:t>
            </a:r>
            <a:r>
              <a:rPr lang="en-US" sz="2000" dirty="0"/>
              <a:t>/</a:t>
            </a:r>
            <a:r>
              <a:rPr lang="en-US" sz="2000" dirty="0" err="1"/>
              <a:t>CoverUp</a:t>
            </a:r>
            <a:r>
              <a:rPr lang="en-US" sz="2000" dirty="0"/>
              <a:t>-source-code</a:t>
            </a:r>
          </a:p>
        </p:txBody>
      </p:sp>
      <p:grpSp>
        <p:nvGrpSpPr>
          <p:cNvPr id="12" name="Gruppieren"/>
          <p:cNvGrpSpPr/>
          <p:nvPr/>
        </p:nvGrpSpPr>
        <p:grpSpPr>
          <a:xfrm>
            <a:off x="10576041" y="743028"/>
            <a:ext cx="786160" cy="1099438"/>
            <a:chOff x="0" y="0"/>
            <a:chExt cx="1630043" cy="2279600"/>
          </a:xfrm>
        </p:grpSpPr>
        <p:pic>
          <p:nvPicPr>
            <p:cNvPr id="13"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14"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grpSp>
        <p:nvGrpSpPr>
          <p:cNvPr id="15" name="Group 4"/>
          <p:cNvGrpSpPr/>
          <p:nvPr/>
        </p:nvGrpSpPr>
        <p:grpSpPr>
          <a:xfrm>
            <a:off x="10465556" y="4824043"/>
            <a:ext cx="1093603" cy="1360397"/>
            <a:chOff x="9715038" y="3309006"/>
            <a:chExt cx="1341343" cy="1668569"/>
          </a:xfrm>
        </p:grpSpPr>
        <p:pic>
          <p:nvPicPr>
            <p:cNvPr id="16"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9439" y="3309006"/>
              <a:ext cx="1126236" cy="1126235"/>
            </a:xfrm>
            <a:prstGeom prst="rect">
              <a:avLst/>
            </a:prstGeom>
          </p:spPr>
        </p:pic>
        <p:sp>
          <p:nvSpPr>
            <p:cNvPr id="17" name="Rectangle 68"/>
            <p:cNvSpPr/>
            <p:nvPr/>
          </p:nvSpPr>
          <p:spPr>
            <a:xfrm>
              <a:off x="9715038" y="4310767"/>
              <a:ext cx="1341343" cy="666808"/>
            </a:xfrm>
            <a:prstGeom prst="rect">
              <a:avLst/>
            </a:prstGeom>
          </p:spPr>
          <p:txBody>
            <a:bodyPr wrap="square">
              <a:spAutoFit/>
            </a:bodyPr>
            <a:lstStyle/>
            <a:p>
              <a:pPr algn="ctr"/>
              <a:r>
                <a:rPr lang="en-US" sz="1467" dirty="0"/>
                <a:t>Feed Server</a:t>
              </a:r>
            </a:p>
          </p:txBody>
        </p:sp>
      </p:grpSp>
      <p:grpSp>
        <p:nvGrpSpPr>
          <p:cNvPr id="18" name="Gruppierung 104"/>
          <p:cNvGrpSpPr/>
          <p:nvPr/>
        </p:nvGrpSpPr>
        <p:grpSpPr>
          <a:xfrm>
            <a:off x="10309441" y="2906477"/>
            <a:ext cx="1405834" cy="1167154"/>
            <a:chOff x="3301381" y="3448689"/>
            <a:chExt cx="1406383" cy="1167610"/>
          </a:xfrm>
        </p:grpSpPr>
        <p:sp>
          <p:nvSpPr>
            <p:cNvPr id="19" name="Rectangle 194"/>
            <p:cNvSpPr/>
            <p:nvPr/>
          </p:nvSpPr>
          <p:spPr>
            <a:xfrm>
              <a:off x="3301381" y="4072432"/>
              <a:ext cx="1406383" cy="543867"/>
            </a:xfrm>
            <a:prstGeom prst="rect">
              <a:avLst/>
            </a:prstGeom>
          </p:spPr>
          <p:txBody>
            <a:bodyPr wrap="square">
              <a:spAutoFit/>
            </a:bodyPr>
            <a:lstStyle/>
            <a:p>
              <a:pPr algn="ctr"/>
              <a:r>
                <a:rPr lang="en-US" sz="1467" dirty="0"/>
                <a:t>CoverUp server</a:t>
              </a:r>
            </a:p>
          </p:txBody>
        </p:sp>
        <p:pic>
          <p:nvPicPr>
            <p:cNvPr id="20"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418" y="3448689"/>
              <a:ext cx="626659" cy="626659"/>
            </a:xfrm>
            <a:prstGeom prst="rect">
              <a:avLst/>
            </a:prstGeom>
          </p:spPr>
        </p:pic>
      </p:grpSp>
      <p:sp>
        <p:nvSpPr>
          <p:cNvPr id="22" name="Pfeil nach unten 21"/>
          <p:cNvSpPr/>
          <p:nvPr/>
        </p:nvSpPr>
        <p:spPr>
          <a:xfrm>
            <a:off x="10828488" y="3906655"/>
            <a:ext cx="367741" cy="825242"/>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23" name="Rechteck 22"/>
          <p:cNvSpPr/>
          <p:nvPr/>
        </p:nvSpPr>
        <p:spPr>
          <a:xfrm>
            <a:off x="10216515" y="4028436"/>
            <a:ext cx="1607506" cy="451358"/>
          </a:xfrm>
          <a:prstGeom prst="rect">
            <a:avLst/>
          </a:prstGeom>
        </p:spPr>
        <p:txBody>
          <a:bodyPr wrap="none" tIns="0" bIns="0">
            <a:spAutoFit/>
          </a:bodyPr>
          <a:lstStyle/>
          <a:p>
            <a:pPr algn="ctr"/>
            <a:r>
              <a:rPr lang="de-DE" sz="1467" b="1" dirty="0"/>
              <a:t>(3) connects </a:t>
            </a:r>
            <a:br>
              <a:rPr lang="de-DE" sz="1467" b="1" dirty="0"/>
            </a:br>
            <a:r>
              <a:rPr lang="de-DE" sz="1467" b="1" dirty="0"/>
              <a:t>clients via JS to</a:t>
            </a:r>
          </a:p>
        </p:txBody>
      </p:sp>
      <p:cxnSp>
        <p:nvCxnSpPr>
          <p:cNvPr id="24" name="Gerade Verbindung mit Pfeil 23"/>
          <p:cNvCxnSpPr>
            <a:cxnSpLocks/>
          </p:cNvCxnSpPr>
          <p:nvPr/>
        </p:nvCxnSpPr>
        <p:spPr>
          <a:xfrm flipV="1">
            <a:off x="9444089" y="1093618"/>
            <a:ext cx="928002" cy="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Pfeil nach unten 24"/>
          <p:cNvSpPr/>
          <p:nvPr/>
        </p:nvSpPr>
        <p:spPr>
          <a:xfrm>
            <a:off x="10805271" y="1973731"/>
            <a:ext cx="367741" cy="809094"/>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26" name="Rechteck 25"/>
          <p:cNvSpPr/>
          <p:nvPr/>
        </p:nvSpPr>
        <p:spPr>
          <a:xfrm>
            <a:off x="10034233" y="2057319"/>
            <a:ext cx="1870294" cy="451358"/>
          </a:xfrm>
          <a:prstGeom prst="rect">
            <a:avLst/>
          </a:prstGeom>
        </p:spPr>
        <p:txBody>
          <a:bodyPr wrap="none" tIns="0" bIns="0">
            <a:spAutoFit/>
          </a:bodyPr>
          <a:lstStyle/>
          <a:p>
            <a:pPr algn="ctr"/>
            <a:r>
              <a:rPr lang="de-DE" sz="1467" b="1" dirty="0"/>
              <a:t>(2) </a:t>
            </a:r>
            <a:r>
              <a:rPr lang="de-DE" sz="1467" b="1" dirty="0" err="1"/>
              <a:t>triggers</a:t>
            </a:r>
            <a:r>
              <a:rPr lang="de-DE" sz="1467" b="1" dirty="0"/>
              <a:t> clients </a:t>
            </a:r>
          </a:p>
          <a:p>
            <a:pPr algn="ctr"/>
            <a:r>
              <a:rPr lang="de-DE" sz="1467" b="1" dirty="0" err="1"/>
              <a:t>to</a:t>
            </a:r>
            <a:r>
              <a:rPr lang="de-DE" sz="1467" b="1" dirty="0"/>
              <a:t> </a:t>
            </a:r>
            <a:r>
              <a:rPr lang="de-DE" sz="1467" b="1" dirty="0" err="1"/>
              <a:t>connect</a:t>
            </a:r>
            <a:r>
              <a:rPr lang="de-DE" sz="1467" b="1" dirty="0"/>
              <a:t> </a:t>
            </a:r>
            <a:r>
              <a:rPr lang="de-DE" sz="1467" b="1" dirty="0" err="1"/>
              <a:t>to</a:t>
            </a:r>
            <a:endParaRPr lang="de-DE" sz="1467" b="1" dirty="0"/>
          </a:p>
        </p:txBody>
      </p:sp>
      <p:sp useBgFill="1">
        <p:nvSpPr>
          <p:cNvPr id="27" name="Rechteck 26"/>
          <p:cNvSpPr/>
          <p:nvPr/>
        </p:nvSpPr>
        <p:spPr>
          <a:xfrm>
            <a:off x="9081397" y="4731897"/>
            <a:ext cx="1212063" cy="451358"/>
          </a:xfrm>
          <a:prstGeom prst="rect">
            <a:avLst/>
          </a:prstGeom>
        </p:spPr>
        <p:txBody>
          <a:bodyPr wrap="square" tIns="0" bIns="0">
            <a:spAutoFit/>
          </a:bodyPr>
          <a:lstStyle/>
          <a:p>
            <a:pPr algn="ctr"/>
            <a:r>
              <a:rPr lang="de-DE" sz="1467" b="1" dirty="0"/>
              <a:t>(4) sends</a:t>
            </a:r>
            <a:br>
              <a:rPr lang="de-DE" sz="1467" b="1" dirty="0"/>
            </a:br>
            <a:r>
              <a:rPr lang="de-DE" sz="1467" b="1" dirty="0"/>
              <a:t>messages to</a:t>
            </a:r>
          </a:p>
        </p:txBody>
      </p:sp>
      <p:sp>
        <p:nvSpPr>
          <p:cNvPr id="28" name="Rounded Rectangle 175"/>
          <p:cNvSpPr/>
          <p:nvPr/>
        </p:nvSpPr>
        <p:spPr>
          <a:xfrm>
            <a:off x="7637095" y="819899"/>
            <a:ext cx="1806608" cy="2044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67"/>
          </a:p>
        </p:txBody>
      </p:sp>
      <p:sp>
        <p:nvSpPr>
          <p:cNvPr id="29" name="Rounded Rectangle 177"/>
          <p:cNvSpPr/>
          <p:nvPr/>
        </p:nvSpPr>
        <p:spPr>
          <a:xfrm>
            <a:off x="7866746" y="2319521"/>
            <a:ext cx="1403958" cy="468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err="1"/>
              <a:t>CoverUp</a:t>
            </a:r>
            <a:r>
              <a:rPr lang="en-US" sz="1467" dirty="0"/>
              <a:t> Tool</a:t>
            </a:r>
          </a:p>
        </p:txBody>
      </p:sp>
      <p:cxnSp>
        <p:nvCxnSpPr>
          <p:cNvPr id="30" name="Straight Arrow Connector 180"/>
          <p:cNvCxnSpPr>
            <a:endCxn id="29" idx="0"/>
          </p:cNvCxnSpPr>
          <p:nvPr/>
        </p:nvCxnSpPr>
        <p:spPr>
          <a:xfrm>
            <a:off x="8568569" y="1478188"/>
            <a:ext cx="157" cy="841333"/>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useBgFill="1">
        <p:nvSpPr>
          <p:cNvPr id="31" name="Rechteck 30"/>
          <p:cNvSpPr/>
          <p:nvPr/>
        </p:nvSpPr>
        <p:spPr>
          <a:xfrm>
            <a:off x="7808242" y="1751913"/>
            <a:ext cx="1520977" cy="225679"/>
          </a:xfrm>
          <a:prstGeom prst="rect">
            <a:avLst/>
          </a:prstGeom>
        </p:spPr>
        <p:txBody>
          <a:bodyPr wrap="none" tIns="0" bIns="0">
            <a:spAutoFit/>
          </a:bodyPr>
          <a:lstStyle/>
          <a:p>
            <a:pPr algn="ctr"/>
            <a:r>
              <a:rPr lang="de-DE" sz="1467" b="1" dirty="0"/>
              <a:t>(5) extract feed</a:t>
            </a:r>
          </a:p>
        </p:txBody>
      </p:sp>
      <p:grpSp>
        <p:nvGrpSpPr>
          <p:cNvPr id="32" name="Group 176"/>
          <p:cNvGrpSpPr/>
          <p:nvPr/>
        </p:nvGrpSpPr>
        <p:grpSpPr>
          <a:xfrm>
            <a:off x="8036967" y="899151"/>
            <a:ext cx="1057952" cy="592546"/>
            <a:chOff x="1018876" y="1169908"/>
            <a:chExt cx="1275472" cy="914496"/>
          </a:xfrm>
        </p:grpSpPr>
        <p:pic>
          <p:nvPicPr>
            <p:cNvPr id="33" name="Picture 182"/>
            <p:cNvPicPr>
              <a:picLocks noChangeAspect="1"/>
            </p:cNvPicPr>
            <p:nvPr/>
          </p:nvPicPr>
          <p:blipFill rotWithShape="1">
            <a:blip r:embed="rId7" cstate="print">
              <a:extLst>
                <a:ext uri="{28A0092B-C50C-407E-A947-70E740481C1C}">
                  <a14:useLocalDpi xmlns:a14="http://schemas.microsoft.com/office/drawing/2010/main" val="0"/>
                </a:ext>
              </a:extLst>
            </a:blip>
            <a:srcRect l="15361" t="16547" r="14879" b="23452"/>
            <a:stretch/>
          </p:blipFill>
          <p:spPr>
            <a:xfrm>
              <a:off x="1248675" y="1169908"/>
              <a:ext cx="813315" cy="914496"/>
            </a:xfrm>
            <a:prstGeom prst="rect">
              <a:avLst/>
            </a:prstGeom>
          </p:spPr>
        </p:pic>
        <p:sp>
          <p:nvSpPr>
            <p:cNvPr id="34" name="TextBox 183"/>
            <p:cNvSpPr txBox="1"/>
            <p:nvPr/>
          </p:nvSpPr>
          <p:spPr>
            <a:xfrm>
              <a:off x="1018876" y="1552463"/>
              <a:ext cx="1275472" cy="490941"/>
            </a:xfrm>
            <a:prstGeom prst="rect">
              <a:avLst/>
            </a:prstGeom>
            <a:noFill/>
          </p:spPr>
          <p:txBody>
            <a:bodyPr wrap="square" rtlCol="0">
              <a:spAutoFit/>
            </a:bodyPr>
            <a:lstStyle/>
            <a:p>
              <a:pPr algn="ctr"/>
              <a:r>
                <a:rPr lang="en-US" sz="1467" dirty="0"/>
                <a:t>browser</a:t>
              </a:r>
            </a:p>
          </p:txBody>
        </p:sp>
      </p:grpSp>
      <p:grpSp>
        <p:nvGrpSpPr>
          <p:cNvPr id="36" name="Gruppieren 35"/>
          <p:cNvGrpSpPr/>
          <p:nvPr/>
        </p:nvGrpSpPr>
        <p:grpSpPr>
          <a:xfrm>
            <a:off x="9499418" y="1322804"/>
            <a:ext cx="810025" cy="3808860"/>
            <a:chOff x="7736173" y="1627315"/>
            <a:chExt cx="810342" cy="3810348"/>
          </a:xfrm>
        </p:grpSpPr>
        <p:cxnSp>
          <p:nvCxnSpPr>
            <p:cNvPr id="37" name="Gerade Verbindung mit Pfeil 36"/>
            <p:cNvCxnSpPr>
              <a:cxnSpLocks/>
            </p:cNvCxnSpPr>
            <p:nvPr/>
          </p:nvCxnSpPr>
          <p:spPr>
            <a:xfrm flipH="1" flipV="1">
              <a:off x="7772745" y="1627315"/>
              <a:ext cx="773770" cy="3810348"/>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177"/>
            <p:cNvSpPr/>
            <p:nvPr/>
          </p:nvSpPr>
          <p:spPr>
            <a:xfrm>
              <a:off x="7736173" y="2056591"/>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spTree>
    <p:extLst>
      <p:ext uri="{BB962C8B-B14F-4D97-AF65-F5344CB8AC3E}">
        <p14:creationId xmlns:p14="http://schemas.microsoft.com/office/powerpoint/2010/main" val="388731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FC29-2AA3-244B-82C4-6BD0B05C31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88" t="8695" r="8024" b="8602"/>
          <a:stretch/>
        </p:blipFill>
        <p:spPr>
          <a:xfrm>
            <a:off x="8131891" y="1981200"/>
            <a:ext cx="2895601" cy="3886200"/>
          </a:xfrm>
          <a:prstGeom prst="rect">
            <a:avLst/>
          </a:prstGeom>
        </p:spPr>
      </p:pic>
      <p:sp>
        <p:nvSpPr>
          <p:cNvPr id="2" name="Title 1">
            <a:extLst>
              <a:ext uri="{FF2B5EF4-FFF2-40B4-BE49-F238E27FC236}">
                <a16:creationId xmlns:a16="http://schemas.microsoft.com/office/drawing/2014/main" id="{246E00F3-789F-174D-BD23-D221C8419B75}"/>
              </a:ext>
            </a:extLst>
          </p:cNvPr>
          <p:cNvSpPr>
            <a:spLocks noGrp="1"/>
          </p:cNvSpPr>
          <p:nvPr>
            <p:ph type="title"/>
          </p:nvPr>
        </p:nvSpPr>
        <p:spPr>
          <a:xfrm>
            <a:off x="4264819" y="2590800"/>
            <a:ext cx="3331369" cy="972000"/>
          </a:xfrm>
        </p:spPr>
        <p:txBody>
          <a:bodyPr/>
          <a:lstStyle/>
          <a:p>
            <a:r>
              <a:rPr lang="en-US" sz="5400" dirty="0">
                <a:solidFill>
                  <a:sysClr val="windowText" lastClr="000000"/>
                </a:solidFill>
              </a:rPr>
              <a:t>Thank you</a:t>
            </a:r>
          </a:p>
        </p:txBody>
      </p:sp>
      <p:sp>
        <p:nvSpPr>
          <p:cNvPr id="4" name="Date Placeholder 3">
            <a:extLst>
              <a:ext uri="{FF2B5EF4-FFF2-40B4-BE49-F238E27FC236}">
                <a16:creationId xmlns:a16="http://schemas.microsoft.com/office/drawing/2014/main" id="{41AF9138-12D8-AC4D-AF37-ECFC2F267E38}"/>
              </a:ext>
            </a:extLst>
          </p:cNvPr>
          <p:cNvSpPr>
            <a:spLocks noGrp="1"/>
          </p:cNvSpPr>
          <p:nvPr>
            <p:ph type="dt" sz="half" idx="10"/>
          </p:nvPr>
        </p:nvSpPr>
        <p:spPr/>
        <p:txBody>
          <a:bodyPr/>
          <a:lstStyle/>
          <a:p>
            <a:r>
              <a:rPr lang="en-US"/>
              <a:t>NSDI'19  -  28.02.2019</a:t>
            </a:r>
          </a:p>
        </p:txBody>
      </p:sp>
      <p:sp>
        <p:nvSpPr>
          <p:cNvPr id="5" name="Footer Placeholder 4">
            <a:extLst>
              <a:ext uri="{FF2B5EF4-FFF2-40B4-BE49-F238E27FC236}">
                <a16:creationId xmlns:a16="http://schemas.microsoft.com/office/drawing/2014/main" id="{1781B826-E9C8-A54C-A9E5-C334735D0E08}"/>
              </a:ext>
            </a:extLst>
          </p:cNvPr>
          <p:cNvSpPr>
            <a:spLocks noGrp="1"/>
          </p:cNvSpPr>
          <p:nvPr>
            <p:ph type="ftr" sz="quarter" idx="11"/>
          </p:nvPr>
        </p:nvSpPr>
        <p:spPr/>
        <p:txBody>
          <a:bodyPr/>
          <a:lstStyle/>
          <a:p>
            <a:r>
              <a:rPr lang="en-US"/>
              <a:t>David Sommer, Aritra Dhar</a:t>
            </a:r>
          </a:p>
        </p:txBody>
      </p:sp>
      <p:sp>
        <p:nvSpPr>
          <p:cNvPr id="6" name="Slide Number Placeholder 5">
            <a:extLst>
              <a:ext uri="{FF2B5EF4-FFF2-40B4-BE49-F238E27FC236}">
                <a16:creationId xmlns:a16="http://schemas.microsoft.com/office/drawing/2014/main" id="{83C952D0-1485-8C49-92AE-D01AE152A5CD}"/>
              </a:ext>
            </a:extLst>
          </p:cNvPr>
          <p:cNvSpPr>
            <a:spLocks noGrp="1"/>
          </p:cNvSpPr>
          <p:nvPr>
            <p:ph type="sldNum" sz="quarter" idx="12"/>
          </p:nvPr>
        </p:nvSpPr>
        <p:spPr/>
        <p:txBody>
          <a:bodyPr/>
          <a:lstStyle/>
          <a:p>
            <a:fld id="{EDE109AA-BEFB-46CC-8121-3733BD8688C2}" type="slidenum">
              <a:rPr lang="en-US" smtClean="0"/>
              <a:t>17</a:t>
            </a:fld>
            <a:endParaRPr lang="en-US"/>
          </a:p>
        </p:txBody>
      </p:sp>
    </p:spTree>
    <p:extLst>
      <p:ext uri="{BB962C8B-B14F-4D97-AF65-F5344CB8AC3E}">
        <p14:creationId xmlns:p14="http://schemas.microsoft.com/office/powerpoint/2010/main" val="23310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E389608C-AE42-4FBC-9654-B5804D6486CB}"/>
              </a:ext>
            </a:extLst>
          </p:cNvPr>
          <p:cNvSpPr/>
          <p:nvPr/>
        </p:nvSpPr>
        <p:spPr>
          <a:xfrm>
            <a:off x="912019" y="2209800"/>
            <a:ext cx="10510773" cy="1324283"/>
          </a:xfrm>
          <a:prstGeom prst="rect">
            <a:avLst/>
          </a:prstGeom>
          <a:noFill/>
          <a:ln>
            <a:noFill/>
          </a:ln>
        </p:spPr>
        <p:style>
          <a:lnRef idx="0">
            <a:scrgbClr r="0" g="0" b="0"/>
          </a:lnRef>
          <a:fillRef idx="0">
            <a:scrgbClr r="0" g="0" b="0"/>
          </a:fillRef>
          <a:effectRef idx="0">
            <a:scrgbClr r="0" g="0" b="0"/>
          </a:effectRef>
          <a:fontRef idx="minor"/>
        </p:style>
        <p:txBody>
          <a:bodyPr lIns="89965" tIns="44982" rIns="89965" bIns="44982" anchor="ctr"/>
          <a:lstStyle/>
          <a:p>
            <a:pPr algn="ctr">
              <a:lnSpc>
                <a:spcPct val="90000"/>
              </a:lnSpc>
            </a:pPr>
            <a:r>
              <a:rPr lang="en-US" sz="4398" spc="-1" dirty="0">
                <a:solidFill>
                  <a:srgbClr val="000000"/>
                </a:solidFill>
                <a:uFill>
                  <a:solidFill>
                    <a:srgbClr val="FFFFFF"/>
                  </a:solidFill>
                </a:uFill>
                <a:latin typeface="Calibri Light"/>
              </a:rPr>
              <a:t>Backup Slides</a:t>
            </a:r>
            <a:endParaRPr lang="en-US" sz="1799" spc="-1" dirty="0">
              <a:solidFill>
                <a:srgbClr val="000000"/>
              </a:solidFill>
              <a:uFill>
                <a:solidFill>
                  <a:srgbClr val="FFFFFF"/>
                </a:solidFill>
              </a:uFill>
              <a:latin typeface="Arial"/>
            </a:endParaRPr>
          </a:p>
        </p:txBody>
      </p:sp>
      <p:sp>
        <p:nvSpPr>
          <p:cNvPr id="4" name="Slide Number Placeholder 3">
            <a:extLst>
              <a:ext uri="{FF2B5EF4-FFF2-40B4-BE49-F238E27FC236}">
                <a16:creationId xmlns:a16="http://schemas.microsoft.com/office/drawing/2014/main" id="{1C37B062-3A78-4FBE-8C40-FDA6C2AA407C}"/>
              </a:ext>
            </a:extLst>
          </p:cNvPr>
          <p:cNvSpPr>
            <a:spLocks noGrp="1"/>
          </p:cNvSpPr>
          <p:nvPr>
            <p:ph type="sldNum" sz="quarter" idx="12"/>
          </p:nvPr>
        </p:nvSpPr>
        <p:spPr/>
        <p:txBody>
          <a:bodyPr/>
          <a:lstStyle/>
          <a:p>
            <a:fld id="{EDE109AA-BEFB-46CC-8121-3733BD8688C2}" type="slidenum">
              <a:rPr lang="en-US" smtClean="0"/>
              <a:t>18</a:t>
            </a:fld>
            <a:endParaRPr lang="en-US"/>
          </a:p>
        </p:txBody>
      </p:sp>
      <p:sp>
        <p:nvSpPr>
          <p:cNvPr id="2" name="Datumsplatzhalter 1"/>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248966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Feature Work: </a:t>
            </a:r>
            <a:r>
              <a:rPr lang="de-CH" dirty="0" err="1"/>
              <a:t>Extending</a:t>
            </a:r>
            <a:r>
              <a:rPr lang="de-CH" dirty="0"/>
              <a:t> Transfer Server </a:t>
            </a:r>
            <a:r>
              <a:rPr lang="de-CH" dirty="0" err="1"/>
              <a:t>to</a:t>
            </a:r>
            <a:r>
              <a:rPr lang="de-CH" dirty="0"/>
              <a:t> ACN</a:t>
            </a:r>
            <a:endParaRPr lang="en-US" dirty="0"/>
          </a:p>
        </p:txBody>
      </p:sp>
      <p:sp>
        <p:nvSpPr>
          <p:cNvPr id="6" name="Inhaltsplatzhalter 5"/>
          <p:cNvSpPr>
            <a:spLocks noGrp="1"/>
          </p:cNvSpPr>
          <p:nvPr>
            <p:ph idx="1"/>
          </p:nvPr>
        </p:nvSpPr>
        <p:spPr/>
        <p:txBody>
          <a:bodyPr/>
          <a:lstStyle/>
          <a:p>
            <a:r>
              <a:rPr lang="en-US" dirty="0"/>
              <a:t>Transfer Server --&gt; ACN</a:t>
            </a:r>
          </a:p>
          <a:p>
            <a:pPr lvl="1"/>
            <a:r>
              <a:rPr lang="en-US" dirty="0"/>
              <a:t>Must not reveal dummies</a:t>
            </a:r>
          </a:p>
          <a:p>
            <a:pPr lvl="1"/>
            <a:r>
              <a:rPr lang="en-US" dirty="0"/>
              <a:t>Predictable traffic pattern</a:t>
            </a:r>
          </a:p>
          <a:p>
            <a:pPr lvl="1"/>
            <a:r>
              <a:rPr lang="de-CH" dirty="0"/>
              <a:t>Point-</a:t>
            </a:r>
            <a:r>
              <a:rPr lang="de-CH" dirty="0" err="1"/>
              <a:t>to</a:t>
            </a:r>
            <a:r>
              <a:rPr lang="de-CH" dirty="0"/>
              <a:t>-point </a:t>
            </a:r>
            <a:r>
              <a:rPr lang="de-CH" dirty="0" err="1"/>
              <a:t>communication</a:t>
            </a:r>
            <a:endParaRPr lang="de-CH" dirty="0"/>
          </a:p>
          <a:p>
            <a:r>
              <a:rPr lang="de-CH" dirty="0" err="1"/>
              <a:t>Helps</a:t>
            </a:r>
            <a:r>
              <a:rPr lang="de-CH" dirty="0"/>
              <a:t> </a:t>
            </a:r>
            <a:r>
              <a:rPr lang="de-CH" dirty="0" err="1">
                <a:solidFill>
                  <a:srgbClr val="C00000"/>
                </a:solidFill>
              </a:rPr>
              <a:t>bootstraping</a:t>
            </a:r>
            <a:r>
              <a:rPr lang="de-CH" dirty="0"/>
              <a:t> ACNs</a:t>
            </a:r>
          </a:p>
          <a:p>
            <a:r>
              <a:rPr lang="de-CH" dirty="0" err="1"/>
              <a:t>Improves</a:t>
            </a:r>
            <a:r>
              <a:rPr lang="de-CH" dirty="0"/>
              <a:t> </a:t>
            </a:r>
            <a:r>
              <a:rPr lang="de-CH" dirty="0" err="1">
                <a:solidFill>
                  <a:srgbClr val="C00000"/>
                </a:solidFill>
              </a:rPr>
              <a:t>deniability</a:t>
            </a:r>
            <a:endParaRPr lang="en-US" dirty="0"/>
          </a:p>
        </p:txBody>
      </p:sp>
      <p:sp>
        <p:nvSpPr>
          <p:cNvPr id="2" name="Datumsplatzhalter 1"/>
          <p:cNvSpPr>
            <a:spLocks noGrp="1"/>
          </p:cNvSpPr>
          <p:nvPr>
            <p:ph type="dt" sz="half" idx="10"/>
          </p:nvPr>
        </p:nvSpPr>
        <p:spPr/>
        <p:txBody>
          <a:bodyPr/>
          <a:lstStyle/>
          <a:p>
            <a:r>
              <a:rPr lang="en-US"/>
              <a:t>NSDI'19  -  28.02.2019</a:t>
            </a:r>
          </a:p>
        </p:txBody>
      </p:sp>
      <p:sp>
        <p:nvSpPr>
          <p:cNvPr id="3" name="Fußzeilenplatzhalter 2"/>
          <p:cNvSpPr>
            <a:spLocks noGrp="1"/>
          </p:cNvSpPr>
          <p:nvPr>
            <p:ph type="ftr" sz="quarter" idx="11"/>
          </p:nvPr>
        </p:nvSpPr>
        <p:spPr/>
        <p:txBody>
          <a:bodyPr/>
          <a:lstStyle/>
          <a:p>
            <a:r>
              <a:rPr lang="en-US"/>
              <a:t>David Sommer, Aritra Dhar</a:t>
            </a:r>
          </a:p>
        </p:txBody>
      </p:sp>
      <p:sp>
        <p:nvSpPr>
          <p:cNvPr id="4" name="Foliennummernplatzhalter 3"/>
          <p:cNvSpPr>
            <a:spLocks noGrp="1"/>
          </p:cNvSpPr>
          <p:nvPr>
            <p:ph type="sldNum" sz="quarter" idx="12"/>
          </p:nvPr>
        </p:nvSpPr>
        <p:spPr/>
        <p:txBody>
          <a:bodyPr/>
          <a:lstStyle/>
          <a:p>
            <a:fld id="{EDE109AA-BEFB-46CC-8121-3733BD8688C2}" type="slidenum">
              <a:rPr lang="en-US" smtClean="0"/>
              <a:t>19</a:t>
            </a:fld>
            <a:endParaRPr lang="en-US"/>
          </a:p>
        </p:txBody>
      </p:sp>
    </p:spTree>
    <p:extLst>
      <p:ext uri="{BB962C8B-B14F-4D97-AF65-F5344CB8AC3E}">
        <p14:creationId xmlns:p14="http://schemas.microsoft.com/office/powerpoint/2010/main" val="399624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you Ever Afraid to </a:t>
            </a:r>
            <a:r>
              <a:rPr lang="mr-IN" dirty="0"/>
              <a:t>…</a:t>
            </a:r>
            <a:endParaRPr lang="en-US" dirty="0"/>
          </a:p>
        </p:txBody>
      </p:sp>
      <p:sp>
        <p:nvSpPr>
          <p:cNvPr id="3" name="Content Placeholder 2"/>
          <p:cNvSpPr>
            <a:spLocks noGrp="1"/>
          </p:cNvSpPr>
          <p:nvPr>
            <p:ph idx="1"/>
          </p:nvPr>
        </p:nvSpPr>
        <p:spPr>
          <a:xfrm>
            <a:off x="837873" y="1834131"/>
            <a:ext cx="10511492" cy="4349638"/>
          </a:xfrm>
        </p:spPr>
        <p:txBody>
          <a:bodyPr>
            <a:normAutofit/>
          </a:bodyPr>
          <a:lstStyle/>
          <a:p>
            <a:r>
              <a:rPr lang="mr-IN" dirty="0"/>
              <a:t>…</a:t>
            </a:r>
            <a:r>
              <a:rPr lang="en-US" dirty="0"/>
              <a:t> download something that is easily accessible? </a:t>
            </a:r>
          </a:p>
          <a:p>
            <a:endParaRPr lang="en-US" dirty="0"/>
          </a:p>
          <a:p>
            <a:endParaRPr lang="en-US" dirty="0"/>
          </a:p>
          <a:p>
            <a:endParaRPr lang="en-US" dirty="0"/>
          </a:p>
          <a:p>
            <a:endParaRPr lang="en-US" dirty="0"/>
          </a:p>
          <a:p>
            <a:endParaRPr lang="en-US" dirty="0"/>
          </a:p>
          <a:p>
            <a:pPr marL="0" indent="0">
              <a:buNone/>
            </a:pPr>
            <a:endParaRPr lang="en-US" dirty="0"/>
          </a:p>
          <a:p>
            <a:r>
              <a:rPr lang="en-US" dirty="0"/>
              <a:t>Maybe someone is watching?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755" y="2925872"/>
            <a:ext cx="1929698" cy="1286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819" y="2774713"/>
            <a:ext cx="1278435" cy="1278435"/>
          </a:xfrm>
          <a:prstGeom prst="rect">
            <a:avLst/>
          </a:prstGeom>
        </p:spPr>
      </p:pic>
      <p:sp>
        <p:nvSpPr>
          <p:cNvPr id="5" name="Slide Number Placeholder 4">
            <a:extLst>
              <a:ext uri="{FF2B5EF4-FFF2-40B4-BE49-F238E27FC236}">
                <a16:creationId xmlns:a16="http://schemas.microsoft.com/office/drawing/2014/main" id="{6E64CB60-E6C3-4814-9208-AB3919ED9DDB}"/>
              </a:ext>
            </a:extLst>
          </p:cNvPr>
          <p:cNvSpPr>
            <a:spLocks noGrp="1"/>
          </p:cNvSpPr>
          <p:nvPr>
            <p:ph type="sldNum" sz="quarter" idx="12"/>
          </p:nvPr>
        </p:nvSpPr>
        <p:spPr/>
        <p:txBody>
          <a:bodyPr/>
          <a:lstStyle/>
          <a:p>
            <a:fld id="{EDE109AA-BEFB-46CC-8121-3733BD8688C2}" type="slidenum">
              <a:rPr lang="en-US" smtClean="0"/>
              <a:t>2</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8" name="Fußzeilenplatzhalter 7"/>
          <p:cNvSpPr>
            <a:spLocks noGrp="1"/>
          </p:cNvSpPr>
          <p:nvPr>
            <p:ph type="ftr" sz="quarter" idx="11"/>
          </p:nvPr>
        </p:nvSpPr>
        <p:spPr/>
        <p:txBody>
          <a:bodyPr/>
          <a:lstStyle/>
          <a:p>
            <a:r>
              <a:rPr lang="en-US"/>
              <a:t>David Sommer, Aritra Dhar</a:t>
            </a:r>
          </a:p>
        </p:txBody>
      </p:sp>
      <p:grpSp>
        <p:nvGrpSpPr>
          <p:cNvPr id="16" name="Gruppieren 15"/>
          <p:cNvGrpSpPr/>
          <p:nvPr/>
        </p:nvGrpSpPr>
        <p:grpSpPr>
          <a:xfrm>
            <a:off x="3062123" y="3449468"/>
            <a:ext cx="2375632" cy="1004286"/>
            <a:chOff x="3114556" y="3525128"/>
            <a:chExt cx="2375632" cy="1004286"/>
          </a:xfrm>
        </p:grpSpPr>
        <p:sp>
          <p:nvSpPr>
            <p:cNvPr id="10" name="mass surveillance"/>
            <p:cNvSpPr txBox="1"/>
            <p:nvPr/>
          </p:nvSpPr>
          <p:spPr>
            <a:xfrm>
              <a:off x="3587580" y="3863206"/>
              <a:ext cx="1902608" cy="379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numCol="1" anchor="ctr">
              <a:spAutoFit/>
            </a:bodyPr>
            <a:lstStyle>
              <a:lvl1pPr algn="l">
                <a:defRPr>
                  <a:latin typeface="Gill Sans"/>
                  <a:ea typeface="Gill Sans"/>
                  <a:cs typeface="Gill Sans"/>
                  <a:sym typeface="Gill Sans"/>
                </a:defRPr>
              </a:lvl1pPr>
            </a:lstStyle>
            <a:p>
              <a:r>
                <a:rPr sz="2000" dirty="0">
                  <a:latin typeface="+mn-lt"/>
                </a:rPr>
                <a:t>mass surveillance</a:t>
              </a:r>
            </a:p>
          </p:txBody>
        </p:sp>
        <p:sp>
          <p:nvSpPr>
            <p:cNvPr id="11" name="↯"/>
            <p:cNvSpPr txBox="1"/>
            <p:nvPr/>
          </p:nvSpPr>
          <p:spPr>
            <a:xfrm>
              <a:off x="3114556" y="3525128"/>
              <a:ext cx="447210" cy="10042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numCol="1" anchor="ctr">
              <a:spAutoFit/>
            </a:bodyPr>
            <a:lstStyle>
              <a:lvl1pPr algn="l">
                <a:lnSpc>
                  <a:spcPct val="120000"/>
                </a:lnSpc>
                <a:defRPr sz="10100">
                  <a:solidFill>
                    <a:srgbClr val="FF2600"/>
                  </a:solidFill>
                  <a:latin typeface="CMU Classical Serif"/>
                  <a:ea typeface="CMU Classical Serif"/>
                  <a:cs typeface="CMU Classical Serif"/>
                  <a:sym typeface="CMU Classical Serif"/>
                </a:defRPr>
              </a:lvl1pPr>
            </a:lstStyle>
            <a:p>
              <a:pPr>
                <a:defRPr sz="8300">
                  <a:solidFill>
                    <a:srgbClr val="000000"/>
                  </a:solidFill>
                  <a:latin typeface="Gill Sans"/>
                  <a:ea typeface="Gill Sans"/>
                  <a:cs typeface="Gill Sans"/>
                  <a:sym typeface="Gill Sans"/>
                </a:defRPr>
              </a:pPr>
              <a:r>
                <a:rPr sz="5048" dirty="0"/>
                <a:t>↯</a:t>
              </a:r>
            </a:p>
          </p:txBody>
        </p:sp>
      </p:grpSp>
      <p:grpSp>
        <p:nvGrpSpPr>
          <p:cNvPr id="12" name="Gruppieren"/>
          <p:cNvGrpSpPr/>
          <p:nvPr/>
        </p:nvGrpSpPr>
        <p:grpSpPr>
          <a:xfrm>
            <a:off x="7998619" y="1706432"/>
            <a:ext cx="2479904" cy="664216"/>
            <a:chOff x="0" y="0"/>
            <a:chExt cx="4961746" cy="1328951"/>
          </a:xfrm>
        </p:grpSpPr>
        <p:sp>
          <p:nvSpPr>
            <p:cNvPr id="14" name="whistleblowers"/>
            <p:cNvSpPr txBox="1"/>
            <p:nvPr/>
          </p:nvSpPr>
          <p:spPr>
            <a:xfrm>
              <a:off x="1367106" y="181993"/>
              <a:ext cx="3594640" cy="821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numCol="1" anchor="ctr">
              <a:spAutoFit/>
            </a:bodyPr>
            <a:lstStyle>
              <a:lvl1pPr algn="l">
                <a:defRPr>
                  <a:latin typeface="Gill Sans"/>
                  <a:ea typeface="Gill Sans"/>
                  <a:cs typeface="Gill Sans"/>
                  <a:sym typeface="Gill Sans"/>
                </a:defRPr>
              </a:lvl1pPr>
            </a:lstStyle>
            <a:p>
              <a:r>
                <a:rPr sz="2200" dirty="0">
                  <a:latin typeface="+mn-lt"/>
                </a:rPr>
                <a:t>whistleblowers</a:t>
              </a:r>
            </a:p>
          </p:txBody>
        </p:sp>
        <p:sp>
          <p:nvSpPr>
            <p:cNvPr id="15" name="Routensymbol"/>
            <p:cNvSpPr/>
            <p:nvPr/>
          </p:nvSpPr>
          <p:spPr>
            <a:xfrm rot="21600000">
              <a:off x="0" y="0"/>
              <a:ext cx="1204985" cy="13289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4"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blipFill rotWithShape="1">
              <a:blip r:embed="rId5"/>
              <a:srcRect/>
              <a:tile tx="0" ty="0" sx="100000" sy="100000" flip="none" algn="tl"/>
            </a:blipFill>
            <a:ln w="12700" cap="flat">
              <a:noFill/>
              <a:miter lim="400000"/>
            </a:ln>
            <a:effectLst>
              <a:outerShdw blurRad="50800" dist="25400" dir="5400000" rotWithShape="0">
                <a:srgbClr val="000000">
                  <a:alpha val="50000"/>
                </a:srgbClr>
              </a:outerShdw>
            </a:effectLst>
          </p:spPr>
          <p:txBody>
            <a:bodyPr wrap="square" lIns="35705" tIns="35705" rIns="35705" bIns="35705" numCol="1" anchor="ctr">
              <a:noAutofit/>
            </a:bodyPr>
            <a:lstStyle/>
            <a:p>
              <a:pPr>
                <a:defRPr sz="3200">
                  <a:solidFill>
                    <a:srgbClr val="FFFFFF"/>
                  </a:solidFill>
                </a:defRPr>
              </a:pPr>
              <a:endParaRPr sz="1599"/>
            </a:p>
          </p:txBody>
        </p:sp>
      </p:grpSp>
      <p:grpSp>
        <p:nvGrpSpPr>
          <p:cNvPr id="19" name="Gruppieren"/>
          <p:cNvGrpSpPr/>
          <p:nvPr/>
        </p:nvGrpSpPr>
        <p:grpSpPr>
          <a:xfrm>
            <a:off x="8022021" y="3057603"/>
            <a:ext cx="2137383" cy="664217"/>
            <a:chOff x="0" y="0"/>
            <a:chExt cx="4276436" cy="1328951"/>
          </a:xfrm>
        </p:grpSpPr>
        <p:sp>
          <p:nvSpPr>
            <p:cNvPr id="20" name="free speech"/>
            <p:cNvSpPr txBox="1"/>
            <p:nvPr/>
          </p:nvSpPr>
          <p:spPr>
            <a:xfrm>
              <a:off x="1487971" y="253653"/>
              <a:ext cx="2788465" cy="8216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numCol="1" anchor="ctr">
              <a:spAutoFit/>
            </a:bodyPr>
            <a:lstStyle>
              <a:lvl1pPr algn="l">
                <a:defRPr>
                  <a:latin typeface="Gill Sans"/>
                  <a:ea typeface="Gill Sans"/>
                  <a:cs typeface="Gill Sans"/>
                  <a:sym typeface="Gill Sans"/>
                </a:defRPr>
              </a:lvl1pPr>
            </a:lstStyle>
            <a:p>
              <a:r>
                <a:rPr sz="2200" dirty="0">
                  <a:latin typeface="+mn-lt"/>
                </a:rPr>
                <a:t>free speech</a:t>
              </a:r>
            </a:p>
          </p:txBody>
        </p:sp>
        <p:sp>
          <p:nvSpPr>
            <p:cNvPr id="21" name="Routensymbol"/>
            <p:cNvSpPr/>
            <p:nvPr/>
          </p:nvSpPr>
          <p:spPr>
            <a:xfrm>
              <a:off x="0" y="0"/>
              <a:ext cx="1204985" cy="13289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4"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blipFill rotWithShape="1">
              <a:blip r:embed="rId5"/>
              <a:srcRect/>
              <a:tile tx="0" ty="0" sx="100000" sy="100000" flip="none" algn="tl"/>
            </a:blipFill>
            <a:ln w="12700" cap="flat">
              <a:noFill/>
              <a:miter lim="400000"/>
            </a:ln>
            <a:effectLst>
              <a:outerShdw blurRad="50800" dist="25400" dir="5400000" rotWithShape="0">
                <a:srgbClr val="000000">
                  <a:alpha val="50000"/>
                </a:srgbClr>
              </a:outerShdw>
            </a:effectLst>
          </p:spPr>
          <p:txBody>
            <a:bodyPr wrap="square" lIns="35705" tIns="35705" rIns="35705" bIns="35705" numCol="1" anchor="ctr">
              <a:noAutofit/>
            </a:bodyPr>
            <a:lstStyle/>
            <a:p>
              <a:pPr>
                <a:defRPr sz="3200">
                  <a:solidFill>
                    <a:srgbClr val="FFFFFF"/>
                  </a:solidFill>
                </a:defRPr>
              </a:pPr>
              <a:endParaRPr sz="1599"/>
            </a:p>
          </p:txBody>
        </p:sp>
      </p:grpSp>
      <p:grpSp>
        <p:nvGrpSpPr>
          <p:cNvPr id="13" name="Gruppieren 12"/>
          <p:cNvGrpSpPr/>
          <p:nvPr/>
        </p:nvGrpSpPr>
        <p:grpSpPr>
          <a:xfrm>
            <a:off x="7846219" y="4408774"/>
            <a:ext cx="4574371" cy="1492133"/>
            <a:chOff x="7846219" y="4408774"/>
            <a:chExt cx="4574371" cy="1492133"/>
          </a:xfrm>
        </p:grpSpPr>
        <p:sp>
          <p:nvSpPr>
            <p:cNvPr id="18" name="Routensymbol"/>
            <p:cNvSpPr/>
            <p:nvPr/>
          </p:nvSpPr>
          <p:spPr>
            <a:xfrm>
              <a:off x="8043182" y="4486521"/>
              <a:ext cx="602257" cy="6642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4"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blipFill rotWithShape="1">
              <a:blip r:embed="rId5"/>
              <a:srcRect/>
              <a:tile tx="0" ty="0" sx="100000" sy="100000" flip="none" algn="tl"/>
            </a:blipFill>
            <a:ln w="12700" cap="flat">
              <a:noFill/>
              <a:miter lim="400000"/>
            </a:ln>
            <a:effectLst>
              <a:outerShdw blurRad="50800" dist="25400" dir="5400000" rotWithShape="0">
                <a:srgbClr val="000000">
                  <a:alpha val="50000"/>
                </a:srgbClr>
              </a:outerShdw>
            </a:effectLst>
          </p:spPr>
          <p:txBody>
            <a:bodyPr wrap="square" lIns="35705" tIns="35705" rIns="35705" bIns="35705" numCol="1" anchor="ctr">
              <a:noAutofit/>
            </a:bodyPr>
            <a:lstStyle/>
            <a:p>
              <a:pPr>
                <a:defRPr sz="3200">
                  <a:solidFill>
                    <a:srgbClr val="FFFFFF"/>
                  </a:solidFill>
                </a:defRPr>
              </a:pPr>
              <a:endParaRPr sz="1599"/>
            </a:p>
          </p:txBody>
        </p:sp>
        <p:sp>
          <p:nvSpPr>
            <p:cNvPr id="9" name="Textfeld 8"/>
            <p:cNvSpPr txBox="1"/>
            <p:nvPr/>
          </p:nvSpPr>
          <p:spPr>
            <a:xfrm>
              <a:off x="8684419" y="4408774"/>
              <a:ext cx="3736171" cy="769441"/>
            </a:xfrm>
            <a:prstGeom prst="rect">
              <a:avLst/>
            </a:prstGeom>
            <a:noFill/>
          </p:spPr>
          <p:txBody>
            <a:bodyPr wrap="square" rtlCol="0">
              <a:spAutoFit/>
            </a:bodyPr>
            <a:lstStyle/>
            <a:p>
              <a:r>
                <a:rPr lang="en-US" sz="2200" dirty="0"/>
                <a:t>accessing primary sources (e.g., WikiLeaks)</a:t>
              </a:r>
            </a:p>
          </p:txBody>
        </p:sp>
        <p:sp>
          <p:nvSpPr>
            <p:cNvPr id="22" name="Textfeld 21"/>
            <p:cNvSpPr txBox="1"/>
            <p:nvPr/>
          </p:nvSpPr>
          <p:spPr>
            <a:xfrm>
              <a:off x="7846219" y="5193021"/>
              <a:ext cx="4193707" cy="707886"/>
            </a:xfrm>
            <a:prstGeom prst="rect">
              <a:avLst/>
            </a:prstGeom>
            <a:noFill/>
          </p:spPr>
          <p:txBody>
            <a:bodyPr wrap="square" rtlCol="0">
              <a:spAutoFit/>
            </a:bodyPr>
            <a:lstStyle/>
            <a:p>
              <a:r>
                <a:rPr lang="en-US" sz="2000" dirty="0"/>
                <a:t> (essential for an informed democracy)</a:t>
              </a:r>
            </a:p>
            <a:p>
              <a:endParaRPr lang="en-US" sz="2000" dirty="0"/>
            </a:p>
          </p:txBody>
        </p:sp>
      </p:grpSp>
      <p:cxnSp>
        <p:nvCxnSpPr>
          <p:cNvPr id="24" name="Gerade Verbindung mit Pfeil 23"/>
          <p:cNvCxnSpPr/>
          <p:nvPr/>
        </p:nvCxnSpPr>
        <p:spPr>
          <a:xfrm>
            <a:off x="3039367" y="3606080"/>
            <a:ext cx="2590800" cy="0"/>
          </a:xfrm>
          <a:prstGeom prst="straightConnector1">
            <a:avLst/>
          </a:prstGeom>
          <a:ln w="47625" cap="sq">
            <a:solidFill>
              <a:schemeClr val="tx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264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advAuto="0"/>
      <p:bldP spid="19"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fi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772" y="1201878"/>
            <a:ext cx="6144028" cy="4915222"/>
          </a:xfrm>
          <a:prstGeom prst="rect">
            <a:avLst/>
          </a:prstGeom>
        </p:spPr>
      </p:pic>
      <p:sp>
        <p:nvSpPr>
          <p:cNvPr id="98" name="CustomShape 1"/>
          <p:cNvSpPr/>
          <p:nvPr/>
        </p:nvSpPr>
        <p:spPr>
          <a:xfrm>
            <a:off x="837753" y="366237"/>
            <a:ext cx="10510773" cy="1324283"/>
          </a:xfrm>
          <a:prstGeom prst="rect">
            <a:avLst/>
          </a:prstGeom>
          <a:noFill/>
          <a:ln>
            <a:noFill/>
          </a:ln>
        </p:spPr>
        <p:style>
          <a:lnRef idx="0">
            <a:scrgbClr r="0" g="0" b="0"/>
          </a:lnRef>
          <a:fillRef idx="0">
            <a:scrgbClr r="0" g="0" b="0"/>
          </a:fillRef>
          <a:effectRef idx="0">
            <a:scrgbClr r="0" g="0" b="0"/>
          </a:effectRef>
          <a:fontRef idx="minor"/>
        </p:style>
        <p:txBody>
          <a:bodyPr lIns="89965" tIns="44982" rIns="89965" bIns="44982" anchor="ctr"/>
          <a:lstStyle/>
          <a:p>
            <a:pPr>
              <a:lnSpc>
                <a:spcPct val="90000"/>
              </a:lnSpc>
            </a:pPr>
            <a:r>
              <a:rPr lang="en-US" sz="4398" spc="-1">
                <a:solidFill>
                  <a:srgbClr val="000000"/>
                </a:solidFill>
                <a:uFill>
                  <a:solidFill>
                    <a:srgbClr val="FFFFFF"/>
                  </a:solidFill>
                </a:uFill>
                <a:latin typeface="Calibri Light"/>
              </a:rPr>
              <a:t>CoverUp: Adding Noise</a:t>
            </a:r>
            <a:endParaRPr lang="en-US" sz="1799"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99" name="CustomShape 2"/>
              <p:cNvSpPr/>
              <p:nvPr/>
            </p:nvSpPr>
            <p:spPr>
              <a:xfrm>
                <a:off x="837753" y="1826186"/>
                <a:ext cx="5531375" cy="4348901"/>
              </a:xfrm>
              <a:prstGeom prst="rect">
                <a:avLst/>
              </a:prstGeom>
              <a:noFill/>
              <a:ln>
                <a:noFill/>
              </a:ln>
            </p:spPr>
            <p:style>
              <a:lnRef idx="0">
                <a:scrgbClr r="0" g="0" b="0"/>
              </a:lnRef>
              <a:fillRef idx="0">
                <a:scrgbClr r="0" g="0" b="0"/>
              </a:fillRef>
              <a:effectRef idx="0">
                <a:scrgbClr r="0" g="0" b="0"/>
              </a:effectRef>
              <a:fontRef idx="minor"/>
            </p:style>
            <p:txBody>
              <a:bodyPr lIns="89965" tIns="44982" rIns="89965" bIns="44982"/>
              <a:lstStyle/>
              <a:p>
                <a:pPr marL="431827" indent="-323511">
                  <a:buClr>
                    <a:srgbClr val="000000"/>
                  </a:buClr>
                  <a:buSzPct val="45000"/>
                  <a:buFont typeface="Wingdings" charset="2"/>
                  <a:buChar char=""/>
                </a:pPr>
                <a:r>
                  <a:rPr lang="en-US" sz="2399" spc="-1" dirty="0">
                    <a:solidFill>
                      <a:srgbClr val="000000"/>
                    </a:solidFill>
                    <a:uFill>
                      <a:solidFill>
                        <a:srgbClr val="FFFFFF"/>
                      </a:solidFill>
                    </a:uFill>
                  </a:rPr>
                  <a:t>Add uniform noise </a:t>
                </a:r>
                <a14:m>
                  <m:oMath xmlns:m="http://schemas.openxmlformats.org/officeDocument/2006/math">
                    <m:r>
                      <a:rPr lang="en-US" sz="2399" i="1" spc="-1" dirty="0">
                        <a:solidFill>
                          <a:srgbClr val="000000"/>
                        </a:solidFill>
                        <a:uFill>
                          <a:solidFill>
                            <a:srgbClr val="FFFFFF"/>
                          </a:solidFill>
                        </a:uFill>
                        <a:latin typeface="Cambria Math" panose="02040503050406030204" pitchFamily="18" charset="0"/>
                      </a:rPr>
                      <m:t>∈ [0, </m:t>
                    </m:r>
                    <m:r>
                      <a:rPr lang="en-US" sz="2399" i="1" spc="-1" dirty="0">
                        <a:solidFill>
                          <a:srgbClr val="000000"/>
                        </a:solidFill>
                        <a:uFill>
                          <a:solidFill>
                            <a:srgbClr val="FFFFFF"/>
                          </a:solidFill>
                        </a:uFill>
                        <a:latin typeface="Cambria Math" panose="02040503050406030204" pitchFamily="18" charset="0"/>
                      </a:rPr>
                      <m:t>𝑤𝑖𝑑𝑡h</m:t>
                    </m:r>
                    <m:r>
                      <a:rPr lang="en-US" sz="2399" i="1" spc="-1" dirty="0">
                        <a:solidFill>
                          <a:srgbClr val="000000"/>
                        </a:solidFill>
                        <a:uFill>
                          <a:solidFill>
                            <a:srgbClr val="FFFFFF"/>
                          </a:solidFill>
                        </a:uFill>
                        <a:latin typeface="Cambria Math" panose="02040503050406030204" pitchFamily="18" charset="0"/>
                      </a:rPr>
                      <m:t>]</m:t>
                    </m:r>
                  </m:oMath>
                </a14:m>
                <a:endParaRPr lang="en-US" sz="23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19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19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19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19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1999" spc="-1" dirty="0">
                  <a:solidFill>
                    <a:srgbClr val="000000"/>
                  </a:solidFill>
                  <a:uFill>
                    <a:solidFill>
                      <a:srgbClr val="FFFFFF"/>
                    </a:solidFill>
                  </a:uFill>
                </a:endParaRPr>
              </a:p>
              <a:p>
                <a:pPr marL="1022351" lvl="2">
                  <a:buClr>
                    <a:srgbClr val="000000"/>
                  </a:buClr>
                  <a:buSzPct val="45000"/>
                </a:pPr>
                <a:endParaRPr lang="en-US" sz="1999" spc="-1" dirty="0">
                  <a:solidFill>
                    <a:srgbClr val="000000"/>
                  </a:solidFill>
                  <a:uFill>
                    <a:solidFill>
                      <a:srgbClr val="FFFFFF"/>
                    </a:solidFill>
                  </a:uFill>
                </a:endParaRPr>
              </a:p>
              <a:p>
                <a:pPr marL="431827" indent="-323511">
                  <a:buClr>
                    <a:srgbClr val="000000"/>
                  </a:buClr>
                  <a:buSzPct val="45000"/>
                  <a:buFont typeface="Wingdings" charset="2"/>
                  <a:buChar char=""/>
                </a:pPr>
                <a:endParaRPr lang="en-US" sz="2399" i="1" spc="-1" dirty="0">
                  <a:solidFill>
                    <a:srgbClr val="000000"/>
                  </a:solidFill>
                  <a:uFill>
                    <a:solidFill>
                      <a:srgbClr val="FFFFFF"/>
                    </a:solidFill>
                  </a:uFill>
                </a:endParaRPr>
              </a:p>
              <a:p>
                <a:pPr marL="431827" indent="-323511">
                  <a:buClr>
                    <a:srgbClr val="000000"/>
                  </a:buClr>
                  <a:buSzPct val="45000"/>
                  <a:buFont typeface="Wingdings" charset="2"/>
                  <a:buChar char=""/>
                </a:pPr>
                <a14:m>
                  <m:oMath xmlns:m="http://schemas.openxmlformats.org/officeDocument/2006/math">
                    <m:r>
                      <a:rPr lang="en-US" sz="2399" i="1" spc="-1" dirty="0">
                        <a:solidFill>
                          <a:srgbClr val="000000"/>
                        </a:solidFill>
                        <a:uFill>
                          <a:solidFill>
                            <a:srgbClr val="FFFFFF"/>
                          </a:solidFill>
                        </a:uFill>
                        <a:latin typeface="Cambria Math" panose="02040503050406030204" pitchFamily="18" charset="0"/>
                      </a:rPr>
                      <m:t>𝑎𝑐𝑐𝑢𝑟𝑎𝑐𝑦</m:t>
                    </m:r>
                    <m:r>
                      <a:rPr lang="en-US" sz="2399" i="1" spc="-1" dirty="0">
                        <a:solidFill>
                          <a:srgbClr val="000000"/>
                        </a:solidFill>
                        <a:uFill>
                          <a:solidFill>
                            <a:srgbClr val="FFFFFF"/>
                          </a:solidFill>
                        </a:uFill>
                        <a:latin typeface="Cambria Math" panose="02040503050406030204" pitchFamily="18" charset="0"/>
                      </a:rPr>
                      <m:t> := </m:t>
                    </m:r>
                    <m:f>
                      <m:fPr>
                        <m:ctrlPr>
                          <a:rPr lang="en-US" sz="2399" i="1" spc="-1">
                            <a:solidFill>
                              <a:srgbClr val="000000"/>
                            </a:solidFill>
                            <a:uFill>
                              <a:solidFill>
                                <a:srgbClr val="FFFFFF"/>
                              </a:solidFill>
                            </a:uFill>
                            <a:latin typeface="Cambria Math" panose="02040503050406030204" pitchFamily="18" charset="0"/>
                          </a:rPr>
                        </m:ctrlPr>
                      </m:fPr>
                      <m:num>
                        <m:r>
                          <a:rPr lang="en-US" sz="2399" i="1" spc="-1">
                            <a:solidFill>
                              <a:srgbClr val="000000"/>
                            </a:solidFill>
                            <a:uFill>
                              <a:solidFill>
                                <a:srgbClr val="FFFFFF"/>
                              </a:solidFill>
                            </a:uFill>
                            <a:latin typeface="Cambria Math" panose="02040503050406030204" pitchFamily="18" charset="0"/>
                          </a:rPr>
                          <m:t>𝑡𝑝</m:t>
                        </m:r>
                        <m:r>
                          <a:rPr lang="en-US" sz="2399" i="1" spc="-1">
                            <a:solidFill>
                              <a:srgbClr val="000000"/>
                            </a:solidFill>
                            <a:uFill>
                              <a:solidFill>
                                <a:srgbClr val="FFFFFF"/>
                              </a:solidFill>
                            </a:uFill>
                            <a:latin typeface="Cambria Math" panose="02040503050406030204" pitchFamily="18" charset="0"/>
                          </a:rPr>
                          <m:t>+</m:t>
                        </m:r>
                        <m:r>
                          <a:rPr lang="en-US" sz="2399" i="1" spc="-1">
                            <a:solidFill>
                              <a:srgbClr val="000000"/>
                            </a:solidFill>
                            <a:uFill>
                              <a:solidFill>
                                <a:srgbClr val="FFFFFF"/>
                              </a:solidFill>
                            </a:uFill>
                            <a:latin typeface="Cambria Math" panose="02040503050406030204" pitchFamily="18" charset="0"/>
                          </a:rPr>
                          <m:t>𝑡𝑛</m:t>
                        </m:r>
                      </m:num>
                      <m:den>
                        <m:r>
                          <a:rPr lang="en-US" sz="2399" i="1" spc="-1">
                            <a:solidFill>
                              <a:srgbClr val="000000"/>
                            </a:solidFill>
                            <a:uFill>
                              <a:solidFill>
                                <a:srgbClr val="FFFFFF"/>
                              </a:solidFill>
                            </a:uFill>
                            <a:latin typeface="Cambria Math" panose="02040503050406030204" pitchFamily="18" charset="0"/>
                          </a:rPr>
                          <m:t>𝑡𝑝</m:t>
                        </m:r>
                        <m:r>
                          <a:rPr lang="en-US" sz="2399" i="1" spc="-1">
                            <a:solidFill>
                              <a:srgbClr val="000000"/>
                            </a:solidFill>
                            <a:uFill>
                              <a:solidFill>
                                <a:srgbClr val="FFFFFF"/>
                              </a:solidFill>
                            </a:uFill>
                            <a:latin typeface="Cambria Math" panose="02040503050406030204" pitchFamily="18" charset="0"/>
                          </a:rPr>
                          <m:t>+</m:t>
                        </m:r>
                        <m:r>
                          <a:rPr lang="en-US" sz="2399" i="1" spc="-1">
                            <a:solidFill>
                              <a:srgbClr val="000000"/>
                            </a:solidFill>
                            <a:uFill>
                              <a:solidFill>
                                <a:srgbClr val="FFFFFF"/>
                              </a:solidFill>
                            </a:uFill>
                            <a:latin typeface="Cambria Math" panose="02040503050406030204" pitchFamily="18" charset="0"/>
                          </a:rPr>
                          <m:t>𝑡𝑛</m:t>
                        </m:r>
                        <m:r>
                          <a:rPr lang="en-US" sz="2399" i="1" spc="-1">
                            <a:solidFill>
                              <a:srgbClr val="000000"/>
                            </a:solidFill>
                            <a:uFill>
                              <a:solidFill>
                                <a:srgbClr val="FFFFFF"/>
                              </a:solidFill>
                            </a:uFill>
                            <a:latin typeface="Cambria Math" panose="02040503050406030204" pitchFamily="18" charset="0"/>
                          </a:rPr>
                          <m:t>+</m:t>
                        </m:r>
                        <m:r>
                          <a:rPr lang="en-US" sz="2399" i="1" spc="-1">
                            <a:solidFill>
                              <a:srgbClr val="000000"/>
                            </a:solidFill>
                            <a:uFill>
                              <a:solidFill>
                                <a:srgbClr val="FFFFFF"/>
                              </a:solidFill>
                            </a:uFill>
                            <a:latin typeface="Cambria Math" panose="02040503050406030204" pitchFamily="18" charset="0"/>
                          </a:rPr>
                          <m:t>𝑓𝑝</m:t>
                        </m:r>
                        <m:r>
                          <a:rPr lang="en-US" sz="2399" i="1" spc="-1">
                            <a:solidFill>
                              <a:srgbClr val="000000"/>
                            </a:solidFill>
                            <a:uFill>
                              <a:solidFill>
                                <a:srgbClr val="FFFFFF"/>
                              </a:solidFill>
                            </a:uFill>
                            <a:latin typeface="Cambria Math" panose="02040503050406030204" pitchFamily="18" charset="0"/>
                          </a:rPr>
                          <m:t>+</m:t>
                        </m:r>
                        <m:r>
                          <a:rPr lang="en-US" sz="2399" i="1" spc="-1">
                            <a:solidFill>
                              <a:srgbClr val="000000"/>
                            </a:solidFill>
                            <a:uFill>
                              <a:solidFill>
                                <a:srgbClr val="FFFFFF"/>
                              </a:solidFill>
                            </a:uFill>
                            <a:latin typeface="Cambria Math" panose="02040503050406030204" pitchFamily="18" charset="0"/>
                          </a:rPr>
                          <m:t>𝑓𝑛</m:t>
                        </m:r>
                      </m:den>
                    </m:f>
                  </m:oMath>
                </a14:m>
                <a:endParaRPr lang="en-US" sz="2399" i="1" spc="-1" dirty="0">
                  <a:solidFill>
                    <a:srgbClr val="000000"/>
                  </a:solidFill>
                  <a:uFill>
                    <a:solidFill>
                      <a:srgbClr val="FFFFFF"/>
                    </a:solidFill>
                  </a:uFill>
                  <a:latin typeface="Cambria Math" panose="02040503050406030204" pitchFamily="18" charset="0"/>
                </a:endParaRPr>
              </a:p>
              <a:p>
                <a:pPr marL="431827" indent="-323511">
                  <a:buClr>
                    <a:srgbClr val="000000"/>
                  </a:buClr>
                  <a:buSzPct val="45000"/>
                  <a:buFont typeface="Wingdings" charset="2"/>
                  <a:buChar char=""/>
                </a:pPr>
                <a:endParaRPr lang="en-US" sz="1599" i="1" spc="-1" dirty="0">
                  <a:solidFill>
                    <a:srgbClr val="000000"/>
                  </a:solidFill>
                  <a:uFill>
                    <a:solidFill>
                      <a:srgbClr val="FFFFFF"/>
                    </a:solidFill>
                  </a:uFill>
                  <a:latin typeface="Cambria Math" panose="02040503050406030204" pitchFamily="18" charset="0"/>
                </a:endParaRPr>
              </a:p>
              <a:p>
                <a:pPr marL="1479368" lvl="3">
                  <a:buClr>
                    <a:srgbClr val="000000"/>
                  </a:buClr>
                  <a:buSzPct val="45000"/>
                </a:pPr>
                <a14:m>
                  <m:oMath xmlns:m="http://schemas.openxmlformats.org/officeDocument/2006/math">
                    <m:r>
                      <a:rPr lang="en-US" sz="1599" i="1" spc="-1" dirty="0">
                        <a:solidFill>
                          <a:srgbClr val="000000"/>
                        </a:solidFill>
                        <a:uFill>
                          <a:solidFill>
                            <a:srgbClr val="FFFFFF"/>
                          </a:solidFill>
                        </a:uFill>
                        <a:latin typeface="Cambria Math" panose="02040503050406030204" pitchFamily="18" charset="0"/>
                      </a:rPr>
                      <m:t>𝑡𝑝</m:t>
                    </m:r>
                  </m:oMath>
                </a14:m>
                <a:r>
                  <a:rPr lang="en-US" sz="1599" spc="-1" dirty="0">
                    <a:solidFill>
                      <a:srgbClr val="000000"/>
                    </a:solidFill>
                    <a:uFill>
                      <a:solidFill>
                        <a:srgbClr val="FFFFFF"/>
                      </a:solidFill>
                    </a:uFill>
                  </a:rPr>
                  <a:t> = true positive</a:t>
                </a:r>
              </a:p>
              <a:p>
                <a:pPr marL="1479368" lvl="3">
                  <a:buClr>
                    <a:srgbClr val="000000"/>
                  </a:buClr>
                  <a:buSzPct val="45000"/>
                </a:pPr>
                <a14:m>
                  <m:oMath xmlns:m="http://schemas.openxmlformats.org/officeDocument/2006/math">
                    <m:r>
                      <a:rPr lang="en-US" sz="1599" i="1" spc="-1" dirty="0">
                        <a:solidFill>
                          <a:srgbClr val="000000"/>
                        </a:solidFill>
                        <a:uFill>
                          <a:solidFill>
                            <a:srgbClr val="FFFFFF"/>
                          </a:solidFill>
                        </a:uFill>
                        <a:latin typeface="Cambria Math" panose="02040503050406030204" pitchFamily="18" charset="0"/>
                      </a:rPr>
                      <m:t>𝑓</m:t>
                    </m:r>
                    <m:r>
                      <a:rPr lang="en-US" sz="1599" i="1" spc="-1" dirty="0" err="1">
                        <a:solidFill>
                          <a:srgbClr val="000000"/>
                        </a:solidFill>
                        <a:uFill>
                          <a:solidFill>
                            <a:srgbClr val="FFFFFF"/>
                          </a:solidFill>
                        </a:uFill>
                        <a:latin typeface="Cambria Math" panose="02040503050406030204" pitchFamily="18" charset="0"/>
                      </a:rPr>
                      <m:t>𝑛</m:t>
                    </m:r>
                  </m:oMath>
                </a14:m>
                <a:r>
                  <a:rPr lang="en-US" sz="1599" spc="-1" dirty="0">
                    <a:solidFill>
                      <a:srgbClr val="000000"/>
                    </a:solidFill>
                    <a:uFill>
                      <a:solidFill>
                        <a:srgbClr val="FFFFFF"/>
                      </a:solidFill>
                    </a:uFill>
                  </a:rPr>
                  <a:t> = false negative</a:t>
                </a:r>
              </a:p>
            </p:txBody>
          </p:sp>
        </mc:Choice>
        <mc:Fallback xmlns="">
          <p:sp>
            <p:nvSpPr>
              <p:cNvPr id="99" name="CustomShape 2"/>
              <p:cNvSpPr>
                <a:spLocks noRot="1" noChangeAspect="1" noMove="1" noResize="1" noEditPoints="1" noAdjustHandles="1" noChangeArrowheads="1" noChangeShapeType="1" noTextEdit="1"/>
              </p:cNvSpPr>
              <p:nvPr/>
            </p:nvSpPr>
            <p:spPr>
              <a:xfrm>
                <a:off x="837753" y="1826186"/>
                <a:ext cx="5531375" cy="4348901"/>
              </a:xfrm>
              <a:prstGeom prst="rect">
                <a:avLst/>
              </a:prstGeom>
              <a:blipFill>
                <a:blip r:embed="rId4"/>
                <a:stretch>
                  <a:fillRect t="-1262"/>
                </a:stretch>
              </a:blipFill>
              <a:ln>
                <a:noFill/>
              </a:ln>
            </p:spPr>
            <p:txBody>
              <a:bodyPr/>
              <a:lstStyle/>
              <a:p>
                <a:r>
                  <a:rPr lang="en-US">
                    <a:noFill/>
                  </a:rPr>
                  <a:t> </a:t>
                </a:r>
              </a:p>
            </p:txBody>
          </p:sp>
        </mc:Fallback>
      </mc:AlternateContent>
      <p:grpSp>
        <p:nvGrpSpPr>
          <p:cNvPr id="3" name="Group 2"/>
          <p:cNvGrpSpPr/>
          <p:nvPr/>
        </p:nvGrpSpPr>
        <p:grpSpPr>
          <a:xfrm>
            <a:off x="1345114" y="2572768"/>
            <a:ext cx="4439635" cy="1159694"/>
            <a:chOff x="1345639" y="2572433"/>
            <a:chExt cx="4441370" cy="1160147"/>
          </a:xfrm>
        </p:grpSpPr>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1867164" y="2799888"/>
                <a:ext cx="147801" cy="602400"/>
              </p14:xfrm>
            </p:contentPart>
          </mc:Choice>
          <mc:Fallback xmlns="">
            <p:pic>
              <p:nvPicPr>
                <p:cNvPr id="28" name="Ink 27"/>
                <p:cNvPicPr/>
                <p:nvPr/>
              </p:nvPicPr>
              <p:blipFill>
                <a:blip r:embed="rId6"/>
                <a:stretch>
                  <a:fillRect/>
                </a:stretch>
              </p:blipFill>
              <p:spPr>
                <a:xfrm>
                  <a:off x="1852744" y="2785485"/>
                  <a:ext cx="175919" cy="630486"/>
                </a:xfrm>
                <a:prstGeom prst="rect">
                  <a:avLst/>
                </a:prstGeom>
              </p:spPr>
            </p:pic>
          </mc:Fallback>
        </mc:AlternateContent>
        <p:grpSp>
          <p:nvGrpSpPr>
            <p:cNvPr id="24" name="Group 23"/>
            <p:cNvGrpSpPr/>
            <p:nvPr/>
          </p:nvGrpSpPr>
          <p:grpSpPr>
            <a:xfrm>
              <a:off x="1345639" y="2572433"/>
              <a:ext cx="4441370" cy="1160147"/>
              <a:chOff x="1283340" y="2468801"/>
              <a:chExt cx="4441370" cy="1160147"/>
            </a:xfrm>
          </p:grpSpPr>
          <p:grpSp>
            <p:nvGrpSpPr>
              <p:cNvPr id="2" name="Group 1"/>
              <p:cNvGrpSpPr/>
              <p:nvPr/>
            </p:nvGrpSpPr>
            <p:grpSpPr>
              <a:xfrm>
                <a:off x="1283340" y="2474750"/>
                <a:ext cx="4441370" cy="1154198"/>
                <a:chOff x="4846479" y="5021959"/>
                <a:chExt cx="4913205" cy="1373450"/>
              </a:xfrm>
            </p:grpSpPr>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5268700" y="5285541"/>
                    <a:ext cx="163503" cy="716832"/>
                  </p14:xfrm>
                </p:contentPart>
              </mc:Choice>
              <mc:Fallback xmlns="">
                <p:pic>
                  <p:nvPicPr>
                    <p:cNvPr id="12" name="Ink 11"/>
                    <p:cNvPicPr/>
                    <p:nvPr/>
                  </p:nvPicPr>
                  <p:blipFill>
                    <a:blip r:embed="rId8"/>
                    <a:stretch>
                      <a:fillRect/>
                    </a:stretch>
                  </p:blipFill>
                  <p:spPr>
                    <a:xfrm>
                      <a:off x="5252787" y="5268402"/>
                      <a:ext cx="195328" cy="7511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8099856" y="5800169"/>
                    <a:ext cx="1282065" cy="202204"/>
                  </p14:xfrm>
                </p:contentPart>
              </mc:Choice>
              <mc:Fallback xmlns="">
                <p:pic>
                  <p:nvPicPr>
                    <p:cNvPr id="5" name="Ink 4"/>
                    <p:cNvPicPr/>
                    <p:nvPr/>
                  </p:nvPicPr>
                  <p:blipFill>
                    <a:blip r:embed="rId10"/>
                    <a:stretch>
                      <a:fillRect/>
                    </a:stretch>
                  </p:blipFill>
                  <p:spPr>
                    <a:xfrm>
                      <a:off x="8083925" y="5783069"/>
                      <a:ext cx="1313131" cy="235548"/>
                    </a:xfrm>
                    <a:prstGeom prst="rect">
                      <a:avLst/>
                    </a:prstGeom>
                  </p:spPr>
                </p:pic>
              </mc:Fallback>
            </mc:AlternateContent>
            <p:cxnSp>
              <p:nvCxnSpPr>
                <p:cNvPr id="6" name="Straight Connector 5"/>
                <p:cNvCxnSpPr>
                  <a:cxnSpLocks/>
                </p:cNvCxnSpPr>
                <p:nvPr/>
              </p:nvCxnSpPr>
              <p:spPr>
                <a:xfrm flipH="1">
                  <a:off x="5150101" y="5190610"/>
                  <a:ext cx="0" cy="811763"/>
                </a:xfrm>
                <a:prstGeom prst="line">
                  <a:avLst/>
                </a:prstGeom>
                <a:ln w="28575">
                  <a:headEnd type="arrow"/>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flipH="1">
                  <a:off x="5150101" y="6002373"/>
                  <a:ext cx="1678716" cy="0"/>
                </a:xfrm>
                <a:prstGeom prst="line">
                  <a:avLst/>
                </a:prstGeom>
                <a:ln w="28575">
                  <a:head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682903" y="5956071"/>
                  <a:ext cx="291830" cy="439338"/>
                </a:xfrm>
                <a:prstGeom prst="rect">
                  <a:avLst/>
                </a:prstGeom>
                <a:noFill/>
              </p:spPr>
              <p:txBody>
                <a:bodyPr wrap="square" rtlCol="0">
                  <a:spAutoFit/>
                </a:bodyPr>
                <a:lstStyle/>
                <a:p>
                  <a:r>
                    <a:rPr lang="en-US" sz="1799" dirty="0"/>
                    <a:t>t</a:t>
                  </a:r>
                </a:p>
              </p:txBody>
            </p:sp>
            <p:sp>
              <p:nvSpPr>
                <p:cNvPr id="9" name="TextBox 8"/>
                <p:cNvSpPr txBox="1"/>
                <p:nvPr/>
              </p:nvSpPr>
              <p:spPr>
                <a:xfrm>
                  <a:off x="4846479" y="5021959"/>
                  <a:ext cx="291830" cy="439338"/>
                </a:xfrm>
                <a:prstGeom prst="rect">
                  <a:avLst/>
                </a:prstGeom>
                <a:noFill/>
              </p:spPr>
              <p:txBody>
                <a:bodyPr wrap="square" rtlCol="0">
                  <a:spAutoFit/>
                </a:bodyPr>
                <a:lstStyle/>
                <a:p>
                  <a:r>
                    <a:rPr lang="en-US" sz="1799" dirty="0"/>
                    <a:t>p</a:t>
                  </a:r>
                </a:p>
              </p:txBody>
            </p:sp>
            <p:cxnSp>
              <p:nvCxnSpPr>
                <p:cNvPr id="10" name="Straight Connector 9"/>
                <p:cNvCxnSpPr>
                  <a:cxnSpLocks/>
                </p:cNvCxnSpPr>
                <p:nvPr/>
              </p:nvCxnSpPr>
              <p:spPr>
                <a:xfrm>
                  <a:off x="5345227" y="5947026"/>
                  <a:ext cx="1986" cy="11069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a:cxnSpLocks/>
                </p:cNvCxnSpPr>
                <p:nvPr/>
              </p:nvCxnSpPr>
              <p:spPr>
                <a:xfrm>
                  <a:off x="6572047" y="5947026"/>
                  <a:ext cx="1986" cy="11069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flipH="1">
                  <a:off x="7935053" y="5190610"/>
                  <a:ext cx="0" cy="811763"/>
                </a:xfrm>
                <a:prstGeom prst="line">
                  <a:avLst/>
                </a:prstGeom>
                <a:ln w="28575">
                  <a:headEnd type="arrow"/>
                </a:ln>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p:nvCxnSpPr>
              <p:spPr>
                <a:xfrm flipH="1">
                  <a:off x="7935053" y="6002373"/>
                  <a:ext cx="1678716" cy="0"/>
                </a:xfrm>
                <a:prstGeom prst="line">
                  <a:avLst/>
                </a:prstGeom>
                <a:ln w="28575">
                  <a:head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9467854" y="5944494"/>
                  <a:ext cx="291830" cy="439338"/>
                </a:xfrm>
                <a:prstGeom prst="rect">
                  <a:avLst/>
                </a:prstGeom>
                <a:noFill/>
              </p:spPr>
              <p:txBody>
                <a:bodyPr wrap="square" rtlCol="0">
                  <a:spAutoFit/>
                </a:bodyPr>
                <a:lstStyle/>
                <a:p>
                  <a:r>
                    <a:rPr lang="en-US" sz="1799" dirty="0"/>
                    <a:t>t</a:t>
                  </a:r>
                </a:p>
              </p:txBody>
            </p:sp>
            <p:cxnSp>
              <p:nvCxnSpPr>
                <p:cNvPr id="16" name="Straight Connector 15"/>
                <p:cNvCxnSpPr>
                  <a:cxnSpLocks/>
                </p:cNvCxnSpPr>
                <p:nvPr/>
              </p:nvCxnSpPr>
              <p:spPr>
                <a:xfrm>
                  <a:off x="8130179" y="5947026"/>
                  <a:ext cx="1986" cy="110694"/>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a:cxnSpLocks/>
                </p:cNvCxnSpPr>
                <p:nvPr/>
              </p:nvCxnSpPr>
              <p:spPr>
                <a:xfrm>
                  <a:off x="9356999" y="5947026"/>
                  <a:ext cx="1986" cy="110694"/>
                </a:xfrm>
                <a:prstGeom prst="line">
                  <a:avLst/>
                </a:prstGeom>
                <a:ln w="19050"/>
              </p:spPr>
              <p:style>
                <a:lnRef idx="1">
                  <a:schemeClr val="dk1"/>
                </a:lnRef>
                <a:fillRef idx="0">
                  <a:schemeClr val="dk1"/>
                </a:fillRef>
                <a:effectRef idx="0">
                  <a:schemeClr val="dk1"/>
                </a:effectRef>
                <a:fontRef idx="minor">
                  <a:schemeClr val="tx1"/>
                </a:fontRef>
              </p:style>
            </p:cxnSp>
            <p:sp>
              <p:nvSpPr>
                <p:cNvPr id="18" name="Arrow: Right 17"/>
                <p:cNvSpPr/>
                <p:nvPr/>
              </p:nvSpPr>
              <p:spPr>
                <a:xfrm>
                  <a:off x="7094101" y="5536049"/>
                  <a:ext cx="709580" cy="295615"/>
                </a:xfrm>
                <a:prstGeom prst="rightArrow">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lang="en-US" sz="1799" dirty="0"/>
                </a:p>
              </p:txBody>
            </p:sp>
            <p:sp>
              <p:nvSpPr>
                <p:cNvPr id="19" name="TextBox 18"/>
                <p:cNvSpPr txBox="1"/>
                <p:nvPr/>
              </p:nvSpPr>
              <p:spPr>
                <a:xfrm>
                  <a:off x="7132387" y="5311600"/>
                  <a:ext cx="636715" cy="366242"/>
                </a:xfrm>
                <a:prstGeom prst="rect">
                  <a:avLst/>
                </a:prstGeom>
                <a:noFill/>
              </p:spPr>
              <p:txBody>
                <a:bodyPr wrap="square" rtlCol="0">
                  <a:spAutoFit/>
                </a:bodyPr>
                <a:lstStyle/>
                <a:p>
                  <a:r>
                    <a:rPr lang="en-US" sz="1399" dirty="0"/>
                    <a:t>add</a:t>
                  </a:r>
                </a:p>
              </p:txBody>
            </p:sp>
            <p:sp>
              <p:nvSpPr>
                <p:cNvPr id="20" name="TextBox 19"/>
                <p:cNvSpPr txBox="1"/>
                <p:nvPr/>
              </p:nvSpPr>
              <p:spPr>
                <a:xfrm>
                  <a:off x="5199626" y="5994874"/>
                  <a:ext cx="272372" cy="329618"/>
                </a:xfrm>
                <a:prstGeom prst="rect">
                  <a:avLst/>
                </a:prstGeom>
                <a:noFill/>
              </p:spPr>
              <p:txBody>
                <a:bodyPr wrap="square" rtlCol="0">
                  <a:spAutoFit/>
                </a:bodyPr>
                <a:lstStyle/>
                <a:p>
                  <a:r>
                    <a:rPr lang="en-US" sz="1200" dirty="0"/>
                    <a:t>0</a:t>
                  </a:r>
                </a:p>
              </p:txBody>
            </p:sp>
            <p:sp>
              <p:nvSpPr>
                <p:cNvPr id="21" name="TextBox 20"/>
                <p:cNvSpPr txBox="1"/>
                <p:nvPr/>
              </p:nvSpPr>
              <p:spPr>
                <a:xfrm>
                  <a:off x="7975815" y="5994874"/>
                  <a:ext cx="272372" cy="329618"/>
                </a:xfrm>
                <a:prstGeom prst="rect">
                  <a:avLst/>
                </a:prstGeom>
                <a:noFill/>
              </p:spPr>
              <p:txBody>
                <a:bodyPr wrap="square" rtlCol="0">
                  <a:spAutoFit/>
                </a:bodyPr>
                <a:lstStyle/>
                <a:p>
                  <a:r>
                    <a:rPr lang="en-US" sz="1200" dirty="0"/>
                    <a:t>0</a:t>
                  </a:r>
                </a:p>
              </p:txBody>
            </p:sp>
            <p:sp>
              <p:nvSpPr>
                <p:cNvPr id="22" name="TextBox 21"/>
                <p:cNvSpPr txBox="1"/>
                <p:nvPr/>
              </p:nvSpPr>
              <p:spPr>
                <a:xfrm>
                  <a:off x="9220813" y="6000697"/>
                  <a:ext cx="272372" cy="329618"/>
                </a:xfrm>
                <a:prstGeom prst="rect">
                  <a:avLst/>
                </a:prstGeom>
                <a:noFill/>
              </p:spPr>
              <p:txBody>
                <a:bodyPr wrap="square" rtlCol="0">
                  <a:spAutoFit/>
                </a:bodyPr>
                <a:lstStyle/>
                <a:p>
                  <a:r>
                    <a:rPr lang="en-US" sz="1200" dirty="0"/>
                    <a:t>w</a:t>
                  </a:r>
                </a:p>
              </p:txBody>
            </p:sp>
            <p:sp>
              <p:nvSpPr>
                <p:cNvPr id="25" name="TextBox 24"/>
                <p:cNvSpPr txBox="1"/>
                <p:nvPr/>
              </p:nvSpPr>
              <p:spPr>
                <a:xfrm>
                  <a:off x="7083434" y="5698363"/>
                  <a:ext cx="636715" cy="622306"/>
                </a:xfrm>
                <a:prstGeom prst="rect">
                  <a:avLst/>
                </a:prstGeom>
                <a:noFill/>
              </p:spPr>
              <p:txBody>
                <a:bodyPr wrap="square" rtlCol="0">
                  <a:spAutoFit/>
                </a:bodyPr>
                <a:lstStyle/>
                <a:p>
                  <a:r>
                    <a:rPr lang="en-US" sz="1399" dirty="0"/>
                    <a:t>noise</a:t>
                  </a:r>
                </a:p>
              </p:txBody>
            </p:sp>
          </p:grpSp>
          <p:sp>
            <p:nvSpPr>
              <p:cNvPr id="27" name="TextBox 26"/>
              <p:cNvSpPr txBox="1"/>
              <p:nvPr/>
            </p:nvSpPr>
            <p:spPr>
              <a:xfrm>
                <a:off x="3811502" y="2468801"/>
                <a:ext cx="263804" cy="369204"/>
              </a:xfrm>
              <a:prstGeom prst="rect">
                <a:avLst/>
              </a:prstGeom>
              <a:noFill/>
            </p:spPr>
            <p:txBody>
              <a:bodyPr wrap="square" rtlCol="0">
                <a:spAutoFit/>
              </a:bodyPr>
              <a:lstStyle/>
              <a:p>
                <a:r>
                  <a:rPr lang="en-US" sz="1799" dirty="0"/>
                  <a:t>p</a:t>
                </a:r>
              </a:p>
            </p:txBody>
          </p:sp>
        </p:grpSp>
        <mc:AlternateContent xmlns:mc="http://schemas.openxmlformats.org/markup-compatibility/2006" xmlns:p14="http://schemas.microsoft.com/office/powerpoint/2010/main">
          <mc:Choice Requires="p14">
            <p:contentPart p14:bwMode="auto" r:id="rId11">
              <p14:nvContentPartPr>
                <p14:cNvPr id="29" name="Ink 28"/>
                <p14:cNvContentPartPr/>
                <p14:nvPr/>
              </p14:nvContentPartPr>
              <p14:xfrm>
                <a:off x="4331872" y="3237582"/>
                <a:ext cx="1158943" cy="169925"/>
              </p14:xfrm>
            </p:contentPart>
          </mc:Choice>
          <mc:Fallback xmlns="">
            <p:pic>
              <p:nvPicPr>
                <p:cNvPr id="29" name="Ink 28"/>
                <p:cNvPicPr/>
                <p:nvPr/>
              </p:nvPicPr>
              <p:blipFill>
                <a:blip r:embed="rId12"/>
                <a:stretch>
                  <a:fillRect/>
                </a:stretch>
              </p:blipFill>
              <p:spPr>
                <a:xfrm>
                  <a:off x="4317471" y="3223212"/>
                  <a:ext cx="1187025" cy="197946"/>
                </a:xfrm>
                <a:prstGeom prst="rect">
                  <a:avLst/>
                </a:prstGeom>
              </p:spPr>
            </p:pic>
          </mc:Fallback>
        </mc:AlternateContent>
      </p:grpSp>
      <p:sp>
        <p:nvSpPr>
          <p:cNvPr id="23" name="Slide Number Placeholder 22">
            <a:extLst>
              <a:ext uri="{FF2B5EF4-FFF2-40B4-BE49-F238E27FC236}">
                <a16:creationId xmlns:a16="http://schemas.microsoft.com/office/drawing/2014/main" id="{A76D079B-0DAF-4703-AD12-92ADB78BE406}"/>
              </a:ext>
            </a:extLst>
          </p:cNvPr>
          <p:cNvSpPr>
            <a:spLocks noGrp="1"/>
          </p:cNvSpPr>
          <p:nvPr>
            <p:ph type="sldNum" sz="quarter" idx="12"/>
          </p:nvPr>
        </p:nvSpPr>
        <p:spPr/>
        <p:txBody>
          <a:bodyPr/>
          <a:lstStyle/>
          <a:p>
            <a:fld id="{EDE109AA-BEFB-46CC-8121-3733BD8688C2}" type="slidenum">
              <a:rPr lang="en-US" smtClean="0"/>
              <a:t>20</a:t>
            </a:fld>
            <a:endParaRPr lang="en-US"/>
          </a:p>
        </p:txBody>
      </p:sp>
      <p:sp>
        <p:nvSpPr>
          <p:cNvPr id="26" name="TextBox 25">
            <a:extLst>
              <a:ext uri="{FF2B5EF4-FFF2-40B4-BE49-F238E27FC236}">
                <a16:creationId xmlns:a16="http://schemas.microsoft.com/office/drawing/2014/main" id="{040821EF-0530-4EC6-889E-6ED41BE35176}"/>
              </a:ext>
            </a:extLst>
          </p:cNvPr>
          <p:cNvSpPr txBox="1"/>
          <p:nvPr/>
        </p:nvSpPr>
        <p:spPr>
          <a:xfrm>
            <a:off x="7783687" y="6275751"/>
            <a:ext cx="3380663" cy="307657"/>
          </a:xfrm>
          <a:prstGeom prst="rect">
            <a:avLst/>
          </a:prstGeom>
          <a:noFill/>
        </p:spPr>
        <p:txBody>
          <a:bodyPr wrap="square" rtlCol="0">
            <a:spAutoFit/>
          </a:bodyPr>
          <a:lstStyle/>
          <a:p>
            <a:pPr algn="ctr"/>
            <a:r>
              <a:rPr lang="en-US" sz="1399" dirty="0"/>
              <a:t>with 5s of expected delay</a:t>
            </a:r>
          </a:p>
        </p:txBody>
      </p:sp>
      <p:pic>
        <p:nvPicPr>
          <p:cNvPr id="33" name="Picture 32" descr="Screen Clipping">
            <a:extLst>
              <a:ext uri="{FF2B5EF4-FFF2-40B4-BE49-F238E27FC236}">
                <a16:creationId xmlns:a16="http://schemas.microsoft.com/office/drawing/2014/main" id="{391B2164-47DC-40BD-B793-5ADB3A3475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4152" y="4439217"/>
            <a:ext cx="1232955" cy="480291"/>
          </a:xfrm>
          <a:prstGeom prst="rect">
            <a:avLst/>
          </a:prstGeom>
        </p:spPr>
      </p:pic>
      <p:sp>
        <p:nvSpPr>
          <p:cNvPr id="4" name="Datumsplatzhalter 3"/>
          <p:cNvSpPr>
            <a:spLocks noGrp="1"/>
          </p:cNvSpPr>
          <p:nvPr>
            <p:ph type="dt" sz="half" idx="10"/>
          </p:nvPr>
        </p:nvSpPr>
        <p:spPr/>
        <p:txBody>
          <a:bodyPr/>
          <a:lstStyle/>
          <a:p>
            <a:r>
              <a:rPr lang="en-US"/>
              <a:t>NSDI'19  -  28.02.2019</a:t>
            </a:r>
          </a:p>
        </p:txBody>
      </p:sp>
      <p:sp>
        <p:nvSpPr>
          <p:cNvPr id="30" name="Fußzeilenplatzhalter 29"/>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8916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F10D-9216-4A84-9D1C-E276BBC181C9}"/>
              </a:ext>
            </a:extLst>
          </p:cNvPr>
          <p:cNvSpPr>
            <a:spLocks noGrp="1"/>
          </p:cNvSpPr>
          <p:nvPr>
            <p:ph type="title"/>
          </p:nvPr>
        </p:nvSpPr>
        <p:spPr/>
        <p:txBody>
          <a:bodyPr/>
          <a:lstStyle/>
          <a:p>
            <a:r>
              <a:rPr lang="en-US" dirty="0" err="1"/>
              <a:t>CoverUp</a:t>
            </a:r>
            <a:r>
              <a:rPr lang="en-US" dirty="0"/>
              <a:t>: Imperfect User </a:t>
            </a:r>
            <a:r>
              <a:rPr lang="en-US" dirty="0" err="1"/>
              <a:t>Behaviour</a:t>
            </a:r>
            <a:endParaRPr lang="en-US" dirty="0"/>
          </a:p>
        </p:txBody>
      </p:sp>
      <p:sp>
        <p:nvSpPr>
          <p:cNvPr id="16" name="TextBox 15">
            <a:extLst>
              <a:ext uri="{FF2B5EF4-FFF2-40B4-BE49-F238E27FC236}">
                <a16:creationId xmlns:a16="http://schemas.microsoft.com/office/drawing/2014/main" id="{AF4F81A8-1B3A-46E2-A995-B371185179B8}"/>
              </a:ext>
            </a:extLst>
          </p:cNvPr>
          <p:cNvSpPr txBox="1"/>
          <p:nvPr/>
        </p:nvSpPr>
        <p:spPr>
          <a:xfrm>
            <a:off x="1251841" y="1898973"/>
            <a:ext cx="9855766" cy="2399719"/>
          </a:xfrm>
          <a:prstGeom prst="rect">
            <a:avLst/>
          </a:prstGeom>
          <a:noFill/>
        </p:spPr>
        <p:txBody>
          <a:bodyPr wrap="square" rtlCol="0">
            <a:spAutoFit/>
          </a:bodyPr>
          <a:lstStyle/>
          <a:p>
            <a:pPr marL="285636" indent="-285636">
              <a:buFont typeface="Arial" panose="020B0604020202020204" pitchFamily="34" charset="0"/>
              <a:buChar char="•"/>
            </a:pPr>
            <a:r>
              <a:rPr lang="en-US" sz="2799" dirty="0"/>
              <a:t>Protocol transcripts are indistinguishable </a:t>
            </a:r>
          </a:p>
          <a:p>
            <a:pPr marL="742653" lvl="1" indent="-285636">
              <a:buFont typeface="Arial" panose="020B0604020202020204" pitchFamily="34" charset="0"/>
              <a:buChar char="•"/>
            </a:pPr>
            <a:r>
              <a:rPr lang="en-US" sz="2199" i="1" dirty="0"/>
              <a:t> </a:t>
            </a:r>
            <a:r>
              <a:rPr lang="en-US" sz="2199" i="1" dirty="0">
                <a:solidFill>
                  <a:srgbClr val="C00000"/>
                </a:solidFill>
              </a:rPr>
              <a:t>Analyze user’s entry server visiting pattern</a:t>
            </a:r>
          </a:p>
          <a:p>
            <a:endParaRPr lang="en-US" sz="2599" dirty="0"/>
          </a:p>
          <a:p>
            <a:pPr marL="285636" indent="-285636">
              <a:buFont typeface="Arial" panose="020B0604020202020204" pitchFamily="34" charset="0"/>
              <a:buChar char="•"/>
            </a:pPr>
            <a:r>
              <a:rPr lang="en-US" sz="2599" dirty="0"/>
              <a:t>Altered behavior leaks privacy</a:t>
            </a:r>
          </a:p>
          <a:p>
            <a:pPr marL="742653" lvl="1" indent="-285636">
              <a:buFont typeface="Arial" panose="020B0604020202020204" pitchFamily="34" charset="0"/>
              <a:buChar char="•"/>
            </a:pPr>
            <a:endParaRPr lang="en-US" sz="2199" dirty="0"/>
          </a:p>
          <a:p>
            <a:pPr marL="285636" indent="-285636">
              <a:buFont typeface="Arial" panose="020B0604020202020204" pitchFamily="34" charset="0"/>
              <a:buChar char="•"/>
            </a:pPr>
            <a:r>
              <a:rPr lang="en-US" sz="2599" dirty="0" err="1"/>
              <a:t>CoverUp</a:t>
            </a:r>
            <a:r>
              <a:rPr lang="en-US" sz="2599" dirty="0"/>
              <a:t>, to the rescue!</a:t>
            </a:r>
          </a:p>
        </p:txBody>
      </p:sp>
      <p:sp>
        <p:nvSpPr>
          <p:cNvPr id="3" name="Rectangle 2">
            <a:extLst>
              <a:ext uri="{FF2B5EF4-FFF2-40B4-BE49-F238E27FC236}">
                <a16:creationId xmlns:a16="http://schemas.microsoft.com/office/drawing/2014/main" id="{F26298B5-DF3B-41EF-9D0B-0373350C3B49}"/>
              </a:ext>
            </a:extLst>
          </p:cNvPr>
          <p:cNvSpPr/>
          <p:nvPr/>
        </p:nvSpPr>
        <p:spPr>
          <a:xfrm>
            <a:off x="4989150" y="5211384"/>
            <a:ext cx="7022896" cy="700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Slide Number Placeholder 4">
            <a:extLst>
              <a:ext uri="{FF2B5EF4-FFF2-40B4-BE49-F238E27FC236}">
                <a16:creationId xmlns:a16="http://schemas.microsoft.com/office/drawing/2014/main" id="{F06FACDA-A8B5-44D0-AD7B-1B1DB98CEEB6}"/>
              </a:ext>
            </a:extLst>
          </p:cNvPr>
          <p:cNvSpPr>
            <a:spLocks noGrp="1"/>
          </p:cNvSpPr>
          <p:nvPr>
            <p:ph type="sldNum" sz="quarter" idx="12"/>
          </p:nvPr>
        </p:nvSpPr>
        <p:spPr/>
        <p:txBody>
          <a:bodyPr/>
          <a:lstStyle/>
          <a:p>
            <a:fld id="{EDE109AA-BEFB-46CC-8121-3733BD8688C2}" type="slidenum">
              <a:rPr lang="en-US" smtClean="0"/>
              <a:t>21</a:t>
            </a:fld>
            <a:endParaRPr lang="en-US"/>
          </a:p>
        </p:txBody>
      </p:sp>
      <p:pic>
        <p:nvPicPr>
          <p:cNvPr id="90" name="Inhaltsplatzhalter 89"/>
          <p:cNvPicPr>
            <a:picLocks noGrp="1" noChangeAspect="1"/>
          </p:cNvPicPr>
          <p:nvPr>
            <p:ph idx="1"/>
          </p:nvPr>
        </p:nvPicPr>
        <p:blipFill>
          <a:blip r:embed="rId3"/>
          <a:stretch>
            <a:fillRect/>
          </a:stretch>
        </p:blipFill>
        <p:spPr>
          <a:xfrm>
            <a:off x="4899025" y="3820594"/>
            <a:ext cx="6778167" cy="2392055"/>
          </a:xfrm>
          <a:prstGeom prst="rect">
            <a:avLst/>
          </a:prstGeom>
        </p:spPr>
      </p:pic>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37807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CoverUp</a:t>
            </a:r>
            <a:r>
              <a:rPr lang="en-US" dirty="0"/>
              <a:t>: Ethics? </a:t>
            </a:r>
          </a:p>
        </p:txBody>
      </p:sp>
      <p:sp>
        <p:nvSpPr>
          <p:cNvPr id="3" name="Content Placeholder 2"/>
          <p:cNvSpPr>
            <a:spLocks noGrp="1"/>
          </p:cNvSpPr>
          <p:nvPr>
            <p:ph idx="1"/>
          </p:nvPr>
        </p:nvSpPr>
        <p:spPr>
          <a:xfrm>
            <a:off x="837873" y="1826251"/>
            <a:ext cx="10511492" cy="4903043"/>
          </a:xfrm>
        </p:spPr>
        <p:txBody>
          <a:bodyPr>
            <a:normAutofit/>
          </a:bodyPr>
          <a:lstStyle/>
          <a:p>
            <a:r>
              <a:rPr lang="en-US" dirty="0"/>
              <a:t>User could get informed about their participation</a:t>
            </a:r>
          </a:p>
          <a:p>
            <a:pPr lvl="1"/>
            <a:r>
              <a:rPr lang="en-US" dirty="0"/>
              <a:t>Option to opt out / opt it in a browser / on a page</a:t>
            </a:r>
          </a:p>
          <a:p>
            <a:pPr lvl="1"/>
            <a:endParaRPr lang="en-US" dirty="0"/>
          </a:p>
          <a:p>
            <a:r>
              <a:rPr lang="en-US" dirty="0"/>
              <a:t>Users do not get harmed</a:t>
            </a:r>
          </a:p>
          <a:p>
            <a:pPr lvl="1"/>
            <a:r>
              <a:rPr lang="en-US" dirty="0"/>
              <a:t>Computational overhead negligible</a:t>
            </a:r>
          </a:p>
          <a:p>
            <a:pPr lvl="1"/>
            <a:r>
              <a:rPr lang="en-US" dirty="0"/>
              <a:t>Data overhead minimal ( 7.5MB / day ) </a:t>
            </a:r>
          </a:p>
          <a:p>
            <a:endParaRPr lang="en-US" dirty="0"/>
          </a:p>
          <a:p>
            <a:r>
              <a:rPr lang="en-US" dirty="0"/>
              <a:t>Advertisement networks / Tracking Services already execute code and ‘store’ data (temporarily) in browser cache</a:t>
            </a:r>
          </a:p>
          <a:p>
            <a:pPr lvl="1"/>
            <a:r>
              <a:rPr lang="en-US" dirty="0"/>
              <a:t>Blockchain Mining? (e.g. </a:t>
            </a:r>
            <a:r>
              <a:rPr lang="en-US" dirty="0" err="1"/>
              <a:t>Monero</a:t>
            </a:r>
            <a:r>
              <a:rPr lang="en-US" dirty="0"/>
              <a:t>) </a:t>
            </a:r>
          </a:p>
        </p:txBody>
      </p:sp>
      <p:sp>
        <p:nvSpPr>
          <p:cNvPr id="5" name="Slide Number Placeholder 4">
            <a:extLst>
              <a:ext uri="{FF2B5EF4-FFF2-40B4-BE49-F238E27FC236}">
                <a16:creationId xmlns:a16="http://schemas.microsoft.com/office/drawing/2014/main" id="{F0CCCEF7-BCC7-4B41-AC99-0DBDA6E9090E}"/>
              </a:ext>
            </a:extLst>
          </p:cNvPr>
          <p:cNvSpPr>
            <a:spLocks noGrp="1"/>
          </p:cNvSpPr>
          <p:nvPr>
            <p:ph type="sldNum" sz="quarter" idx="12"/>
          </p:nvPr>
        </p:nvSpPr>
        <p:spPr/>
        <p:txBody>
          <a:bodyPr/>
          <a:lstStyle/>
          <a:p>
            <a:fld id="{EDE109AA-BEFB-46CC-8121-3733BD8688C2}" type="slidenum">
              <a:rPr lang="en-US" smtClean="0"/>
              <a:t>22</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130747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(Convention on Cybercrime (CCC))? </a:t>
            </a:r>
          </a:p>
        </p:txBody>
      </p:sp>
      <p:sp>
        <p:nvSpPr>
          <p:cNvPr id="3" name="Content Placeholder 2"/>
          <p:cNvSpPr>
            <a:spLocks noGrp="1"/>
          </p:cNvSpPr>
          <p:nvPr>
            <p:ph idx="1"/>
          </p:nvPr>
        </p:nvSpPr>
        <p:spPr>
          <a:xfrm>
            <a:off x="837873" y="1826251"/>
            <a:ext cx="10511492" cy="4903043"/>
          </a:xfrm>
        </p:spPr>
        <p:txBody>
          <a:bodyPr>
            <a:normAutofit/>
          </a:bodyPr>
          <a:lstStyle/>
          <a:p>
            <a:r>
              <a:rPr lang="en-US" b="1" dirty="0"/>
              <a:t>Illegal access </a:t>
            </a:r>
            <a:r>
              <a:rPr lang="en-US" dirty="0"/>
              <a:t>(article 2 CCC) penalizes the entering of a computer system. </a:t>
            </a:r>
            <a:r>
              <a:rPr lang="en-US" dirty="0">
                <a:solidFill>
                  <a:srgbClr val="C00000"/>
                </a:solidFill>
              </a:rPr>
              <a:t>However,  download of the JavaScript from the </a:t>
            </a:r>
            <a:r>
              <a:rPr lang="en-US" dirty="0" err="1">
                <a:solidFill>
                  <a:srgbClr val="C00000"/>
                </a:solidFill>
              </a:rPr>
              <a:t>CoverUp</a:t>
            </a:r>
            <a:r>
              <a:rPr lang="en-US" dirty="0">
                <a:solidFill>
                  <a:srgbClr val="C00000"/>
                </a:solidFill>
              </a:rPr>
              <a:t>  server is standard browser functionality </a:t>
            </a:r>
            <a:r>
              <a:rPr lang="en-US" dirty="0"/>
              <a:t>for communication. The same would happen if the entry server were financed by online advertising. </a:t>
            </a:r>
          </a:p>
          <a:p>
            <a:r>
              <a:rPr lang="en-US" b="1" dirty="0"/>
              <a:t>Data interference </a:t>
            </a:r>
            <a:r>
              <a:rPr lang="en-US" dirty="0"/>
              <a:t>(article 4 CCC) penalizes the damaging, deletion, deterioration, alteration or suppression of computer data “without right”.  </a:t>
            </a:r>
            <a:r>
              <a:rPr lang="en-US" dirty="0" err="1"/>
              <a:t>CoverUp</a:t>
            </a:r>
            <a:r>
              <a:rPr lang="en-US" dirty="0"/>
              <a:t> does not damage, delete, deteriorate, or suppress data on the participant’s client. However, it does alter the data on the hard disk: on the one hand the webpage with the iframe uses disk space and thus modifies the participant’s data.  </a:t>
            </a:r>
            <a:r>
              <a:rPr lang="en-US" dirty="0">
                <a:solidFill>
                  <a:srgbClr val="C00000"/>
                </a:solidFill>
              </a:rPr>
              <a:t>However the explanatory report to the Convention on Cybercrime foresees that the file causing data interference be “malicious”. Code is malicious if it executes harmful functions or if the functions are undesirable.</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5374442-3259-4212-926C-36FED19FF892}"/>
              </a:ext>
            </a:extLst>
          </p:cNvPr>
          <p:cNvSpPr>
            <a:spLocks noGrp="1"/>
          </p:cNvSpPr>
          <p:nvPr>
            <p:ph type="sldNum" sz="quarter" idx="12"/>
          </p:nvPr>
        </p:nvSpPr>
        <p:spPr/>
        <p:txBody>
          <a:bodyPr/>
          <a:lstStyle/>
          <a:p>
            <a:fld id="{EDE109AA-BEFB-46CC-8121-3733BD8688C2}" type="slidenum">
              <a:rPr lang="en-US" smtClean="0"/>
              <a:t>23</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131575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(Convention on Cybercrime (CCC))? </a:t>
            </a:r>
          </a:p>
        </p:txBody>
      </p:sp>
      <p:sp>
        <p:nvSpPr>
          <p:cNvPr id="3" name="Content Placeholder 2"/>
          <p:cNvSpPr>
            <a:spLocks noGrp="1"/>
          </p:cNvSpPr>
          <p:nvPr>
            <p:ph idx="1"/>
          </p:nvPr>
        </p:nvSpPr>
        <p:spPr>
          <a:xfrm>
            <a:off x="837873" y="1826251"/>
            <a:ext cx="10511492" cy="4903043"/>
          </a:xfrm>
        </p:spPr>
        <p:txBody>
          <a:bodyPr>
            <a:normAutofit/>
          </a:bodyPr>
          <a:lstStyle/>
          <a:p>
            <a:r>
              <a:rPr lang="en-US" b="1" dirty="0"/>
              <a:t>Misuse of devices </a:t>
            </a:r>
            <a:r>
              <a:rPr lang="en-US" dirty="0"/>
              <a:t>(article 6 CCC) penalizes the production, making available, or distribution of a code designed or adapted primarily for the purpose of committing a cybercrime offense, or the possession of such a computer program.</a:t>
            </a:r>
            <a:br>
              <a:rPr lang="en-US" dirty="0"/>
            </a:br>
            <a:r>
              <a:rPr lang="en-US" dirty="0"/>
              <a:t>One of the main questions relating to the misuse of devices is how to handle dual use devices (code). Dual use means in our case that the JavaScript code could be used to download legal content, e.g. political information, as well as illegal content, e.g. child pornography. </a:t>
            </a:r>
            <a:br>
              <a:rPr lang="en-US" dirty="0"/>
            </a:br>
            <a:br>
              <a:rPr lang="en-US" dirty="0"/>
            </a:br>
            <a:r>
              <a:rPr lang="en-US" dirty="0" err="1">
                <a:solidFill>
                  <a:srgbClr val="C00000"/>
                </a:solidFill>
              </a:rPr>
              <a:t>CoverUp</a:t>
            </a:r>
            <a:r>
              <a:rPr lang="en-US" dirty="0">
                <a:solidFill>
                  <a:srgbClr val="C00000"/>
                </a:solidFill>
              </a:rPr>
              <a:t> was not produced for offensive purposes and makes sure that content is only available to voluntary users. </a:t>
            </a:r>
          </a:p>
          <a:p>
            <a:endParaRPr lang="en-US" dirty="0"/>
          </a:p>
        </p:txBody>
      </p:sp>
      <p:sp>
        <p:nvSpPr>
          <p:cNvPr id="5" name="Slide Number Placeholder 4">
            <a:extLst>
              <a:ext uri="{FF2B5EF4-FFF2-40B4-BE49-F238E27FC236}">
                <a16:creationId xmlns:a16="http://schemas.microsoft.com/office/drawing/2014/main" id="{F7B89486-E31B-465E-81FA-595448ECA6D2}"/>
              </a:ext>
            </a:extLst>
          </p:cNvPr>
          <p:cNvSpPr>
            <a:spLocks noGrp="1"/>
          </p:cNvSpPr>
          <p:nvPr>
            <p:ph type="sldNum" sz="quarter" idx="12"/>
          </p:nvPr>
        </p:nvSpPr>
        <p:spPr/>
        <p:txBody>
          <a:bodyPr/>
          <a:lstStyle/>
          <a:p>
            <a:fld id="{EDE109AA-BEFB-46CC-8121-3733BD8688C2}" type="slidenum">
              <a:rPr lang="en-US" smtClean="0"/>
              <a:t>24</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16087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3403091" y="6323560"/>
            <a:ext cx="4884878" cy="369060"/>
          </a:xfrm>
          <a:prstGeom prst="rect">
            <a:avLst/>
          </a:prstGeom>
        </p:spPr>
        <p:txBody>
          <a:bodyPr wrap="none">
            <a:spAutoFit/>
          </a:bodyPr>
          <a:lstStyle/>
          <a:p>
            <a:r>
              <a:rPr lang="en-US" sz="1799" dirty="0"/>
              <a:t>https://</a:t>
            </a:r>
            <a:r>
              <a:rPr lang="en-US" sz="1799" dirty="0" err="1"/>
              <a:t>slifty.github.io</a:t>
            </a:r>
            <a:r>
              <a:rPr lang="en-US" sz="1799" dirty="0"/>
              <a:t>/</a:t>
            </a:r>
            <a:r>
              <a:rPr lang="en-US" sz="1799" dirty="0" err="1"/>
              <a:t>internet_noise</a:t>
            </a:r>
            <a:r>
              <a:rPr lang="en-US" sz="1799" dirty="0"/>
              <a:t>/</a:t>
            </a:r>
            <a:r>
              <a:rPr lang="en-US" sz="1799" dirty="0" err="1"/>
              <a:t>index.html</a:t>
            </a:r>
            <a:endParaRPr lang="en-US" sz="1799" dirty="0"/>
          </a:p>
        </p:txBody>
      </p:sp>
      <p:sp>
        <p:nvSpPr>
          <p:cNvPr id="15" name="Title 14"/>
          <p:cNvSpPr>
            <a:spLocks noGrp="1"/>
          </p:cNvSpPr>
          <p:nvPr>
            <p:ph type="title"/>
          </p:nvPr>
        </p:nvSpPr>
        <p:spPr>
          <a:xfrm>
            <a:off x="837872" y="366322"/>
            <a:ext cx="11013699" cy="1325045"/>
          </a:xfrm>
        </p:spPr>
        <p:txBody>
          <a:bodyPr/>
          <a:lstStyle/>
          <a:p>
            <a:r>
              <a:rPr lang="en-US" dirty="0" err="1"/>
              <a:t>CoverUp</a:t>
            </a:r>
            <a:r>
              <a:rPr lang="en-US" dirty="0"/>
              <a:t>: Limiting Profiling by ISPs</a:t>
            </a:r>
          </a:p>
        </p:txBody>
      </p:sp>
      <p:pic>
        <p:nvPicPr>
          <p:cNvPr id="3" name="Picture 2" descr="Screen Clipping">
            <a:extLst>
              <a:ext uri="{FF2B5EF4-FFF2-40B4-BE49-F238E27FC236}">
                <a16:creationId xmlns:a16="http://schemas.microsoft.com/office/drawing/2014/main" id="{1ABD3FC8-40D5-4AF9-A1A1-14B2B26B6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269" y="1346348"/>
            <a:ext cx="7090344" cy="4977212"/>
          </a:xfrm>
          <a:prstGeom prst="rect">
            <a:avLst/>
          </a:prstGeom>
        </p:spPr>
      </p:pic>
      <p:sp>
        <p:nvSpPr>
          <p:cNvPr id="4" name="Slide Number Placeholder 3">
            <a:extLst>
              <a:ext uri="{FF2B5EF4-FFF2-40B4-BE49-F238E27FC236}">
                <a16:creationId xmlns:a16="http://schemas.microsoft.com/office/drawing/2014/main" id="{F3DCD510-A275-41B2-A9F0-FD74D4BAF813}"/>
              </a:ext>
            </a:extLst>
          </p:cNvPr>
          <p:cNvSpPr>
            <a:spLocks noGrp="1"/>
          </p:cNvSpPr>
          <p:nvPr>
            <p:ph type="sldNum" sz="quarter" idx="12"/>
          </p:nvPr>
        </p:nvSpPr>
        <p:spPr/>
        <p:txBody>
          <a:bodyPr/>
          <a:lstStyle/>
          <a:p>
            <a:fld id="{EDE109AA-BEFB-46CC-8121-3733BD8688C2}" type="slidenum">
              <a:rPr lang="en-US" smtClean="0"/>
              <a:t>25</a:t>
            </a:fld>
            <a:endParaRPr lang="en-US"/>
          </a:p>
        </p:txBody>
      </p:sp>
      <p:sp>
        <p:nvSpPr>
          <p:cNvPr id="2" name="Datumsplatzhalter 1"/>
          <p:cNvSpPr>
            <a:spLocks noGrp="1"/>
          </p:cNvSpPr>
          <p:nvPr>
            <p:ph type="dt" sz="half" idx="10"/>
          </p:nvPr>
        </p:nvSpPr>
        <p:spPr/>
        <p:txBody>
          <a:bodyPr/>
          <a:lstStyle/>
          <a:p>
            <a:r>
              <a:rPr lang="en-US"/>
              <a:t>NSDI'19  -  28.02.2019</a:t>
            </a:r>
          </a:p>
        </p:txBody>
      </p:sp>
      <p:sp>
        <p:nvSpPr>
          <p:cNvPr id="5" name="Fußzeilenplatzhalter 4"/>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266096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78987" y="2992920"/>
            <a:ext cx="5742716" cy="1308303"/>
          </a:xfrm>
          <a:prstGeom prst="rect">
            <a:avLst/>
          </a:prstGeom>
        </p:spPr>
        <p:txBody>
          <a:bodyPr vert="horz" lIns="140400" tIns="0" rIns="144000" bIns="0" rtlCol="0">
            <a:normAutofit/>
          </a:bodyPr>
          <a:lstStyle>
            <a:lvl1pPr marL="361950" indent="-361950" algn="l" defTabSz="914400" rtl="0" eaLnBrk="1" latinLnBrk="0" hangingPunct="1">
              <a:lnSpc>
                <a:spcPct val="100000"/>
              </a:lnSpc>
              <a:spcBef>
                <a:spcPts val="500"/>
              </a:spcBef>
              <a:buClr>
                <a:srgbClr val="6F6F6E"/>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rgbClr val="6F6F6E"/>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rgbClr val="6F6F6E"/>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rgbClr val="6F6F6E"/>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rgbClr val="6F6F6E"/>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C00000"/>
                </a:solidFill>
              </a:rPr>
              <a:t>Participation alone raises suspicion </a:t>
            </a:r>
          </a:p>
          <a:p>
            <a:pPr lvl="1"/>
            <a:r>
              <a:rPr lang="en-US" dirty="0"/>
              <a:t>Little deniability</a:t>
            </a:r>
          </a:p>
          <a:p>
            <a:r>
              <a:rPr lang="de-CH" dirty="0">
                <a:solidFill>
                  <a:srgbClr val="C00000"/>
                </a:solidFill>
              </a:rPr>
              <a:t>Bootstrapping Problem </a:t>
            </a:r>
            <a:endParaRPr lang="en-US" dirty="0">
              <a:solidFill>
                <a:srgbClr val="C00000"/>
              </a:solidFill>
            </a:endParaRPr>
          </a:p>
          <a:p>
            <a:pPr marL="361950" lvl="1" indent="0">
              <a:buNone/>
            </a:pPr>
            <a:endParaRPr lang="en-US" dirty="0"/>
          </a:p>
          <a:p>
            <a:pPr marL="0" indent="0">
              <a:buNone/>
            </a:pPr>
            <a:endParaRPr lang="en-US" dirty="0"/>
          </a:p>
          <a:p>
            <a:endParaRPr lang="en-US" dirty="0"/>
          </a:p>
          <a:p>
            <a:pPr marL="361950" lvl="1" indent="0">
              <a:buNone/>
            </a:pPr>
            <a:endParaRPr lang="en-US" dirty="0"/>
          </a:p>
        </p:txBody>
      </p:sp>
      <p:sp>
        <p:nvSpPr>
          <p:cNvPr id="2" name="Title 1"/>
          <p:cNvSpPr>
            <a:spLocks noGrp="1"/>
          </p:cNvSpPr>
          <p:nvPr>
            <p:ph type="title"/>
          </p:nvPr>
        </p:nvSpPr>
        <p:spPr/>
        <p:txBody>
          <a:bodyPr/>
          <a:lstStyle/>
          <a:p>
            <a:r>
              <a:rPr lang="en-US" dirty="0"/>
              <a:t>Motivation: Deniability and Participation</a:t>
            </a:r>
          </a:p>
        </p:txBody>
      </p:sp>
      <p:sp>
        <p:nvSpPr>
          <p:cNvPr id="3" name="Content Placeholder 2"/>
          <p:cNvSpPr>
            <a:spLocks noGrp="1"/>
          </p:cNvSpPr>
          <p:nvPr>
            <p:ph idx="1"/>
          </p:nvPr>
        </p:nvSpPr>
        <p:spPr>
          <a:xfrm>
            <a:off x="1085091" y="1592714"/>
            <a:ext cx="6220866" cy="1365782"/>
          </a:xfrm>
        </p:spPr>
        <p:txBody>
          <a:bodyPr>
            <a:normAutofit/>
          </a:bodyPr>
          <a:lstStyle/>
          <a:p>
            <a:r>
              <a:rPr lang="en-US" dirty="0"/>
              <a:t>ACN - Strong anonymity</a:t>
            </a:r>
          </a:p>
          <a:p>
            <a:pPr lvl="1"/>
            <a:r>
              <a:rPr lang="en-US" dirty="0"/>
              <a:t>Hide which users are connected to whom</a:t>
            </a:r>
          </a:p>
          <a:p>
            <a:pPr lvl="1"/>
            <a:r>
              <a:rPr lang="en-US" dirty="0"/>
              <a:t>Limits surveillance and censorship</a:t>
            </a:r>
          </a:p>
          <a:p>
            <a:pPr marL="361950" lvl="1"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077" y="1656373"/>
            <a:ext cx="1154580" cy="698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361" y="1743492"/>
            <a:ext cx="1277990" cy="687322"/>
          </a:xfrm>
          <a:prstGeom prst="rect">
            <a:avLst/>
          </a:prstGeom>
        </p:spPr>
      </p:pic>
      <p:sp>
        <p:nvSpPr>
          <p:cNvPr id="8" name="Slide Number Placeholder 7">
            <a:extLst>
              <a:ext uri="{FF2B5EF4-FFF2-40B4-BE49-F238E27FC236}">
                <a16:creationId xmlns:a16="http://schemas.microsoft.com/office/drawing/2014/main" id="{ECC541EF-F4FF-47E3-B0BD-CD51263DAF17}"/>
              </a:ext>
            </a:extLst>
          </p:cNvPr>
          <p:cNvSpPr>
            <a:spLocks noGrp="1"/>
          </p:cNvSpPr>
          <p:nvPr>
            <p:ph type="sldNum" sz="quarter" idx="12"/>
          </p:nvPr>
        </p:nvSpPr>
        <p:spPr/>
        <p:txBody>
          <a:bodyPr/>
          <a:lstStyle/>
          <a:p>
            <a:fld id="{EDE109AA-BEFB-46CC-8121-3733BD8688C2}" type="slidenum">
              <a:rPr lang="en-US" smtClean="0"/>
              <a:t>3</a:t>
            </a:fld>
            <a:endParaRPr lang="en-US"/>
          </a:p>
        </p:txBody>
      </p:sp>
      <p:sp>
        <p:nvSpPr>
          <p:cNvPr id="5" name="Datumsplatzhalter 4"/>
          <p:cNvSpPr>
            <a:spLocks noGrp="1"/>
          </p:cNvSpPr>
          <p:nvPr>
            <p:ph type="dt" sz="half" idx="10"/>
          </p:nvPr>
        </p:nvSpPr>
        <p:spPr/>
        <p:txBody>
          <a:bodyPr/>
          <a:lstStyle/>
          <a:p>
            <a:r>
              <a:rPr lang="en-US"/>
              <a:t>NSDI'19  -  28.02.2019</a:t>
            </a:r>
          </a:p>
        </p:txBody>
      </p:sp>
      <p:sp>
        <p:nvSpPr>
          <p:cNvPr id="9" name="Fußzeilenplatzhalter 8"/>
          <p:cNvSpPr>
            <a:spLocks noGrp="1"/>
          </p:cNvSpPr>
          <p:nvPr>
            <p:ph type="ftr" sz="quarter" idx="11"/>
          </p:nvPr>
        </p:nvSpPr>
        <p:spPr/>
        <p:txBody>
          <a:bodyPr/>
          <a:lstStyle/>
          <a:p>
            <a:r>
              <a:rPr lang="en-US"/>
              <a:t>David Sommer, Aritra Dhar</a:t>
            </a:r>
          </a:p>
        </p:txBody>
      </p:sp>
      <p:sp>
        <p:nvSpPr>
          <p:cNvPr id="13" name="Pfeil 5"/>
          <p:cNvSpPr/>
          <p:nvPr/>
        </p:nvSpPr>
        <p:spPr>
          <a:xfrm rot="5026846">
            <a:off x="6950016" y="4843485"/>
            <a:ext cx="1164703" cy="1194457"/>
          </a:xfrm>
          <a:custGeom>
            <a:avLst/>
            <a:gdLst/>
            <a:ahLst/>
            <a:cxnLst>
              <a:cxn ang="0">
                <a:pos x="wd2" y="hd2"/>
              </a:cxn>
              <a:cxn ang="5400000">
                <a:pos x="wd2" y="hd2"/>
              </a:cxn>
              <a:cxn ang="10800000">
                <a:pos x="wd2" y="hd2"/>
              </a:cxn>
              <a:cxn ang="16200000">
                <a:pos x="wd2" y="hd2"/>
              </a:cxn>
            </a:cxnLst>
            <a:rect l="0" t="0" r="r" b="b"/>
            <a:pathLst>
              <a:path w="21600" h="20713" extrusionOk="0">
                <a:moveTo>
                  <a:pt x="10529" y="0"/>
                </a:moveTo>
                <a:lnTo>
                  <a:pt x="10529" y="2252"/>
                </a:lnTo>
                <a:cubicBezTo>
                  <a:pt x="6127" y="2290"/>
                  <a:pt x="2426" y="5063"/>
                  <a:pt x="1275" y="8842"/>
                </a:cubicBezTo>
                <a:lnTo>
                  <a:pt x="4596" y="10276"/>
                </a:lnTo>
                <a:cubicBezTo>
                  <a:pt x="5122" y="7645"/>
                  <a:pt x="7572" y="5648"/>
                  <a:pt x="10529" y="5607"/>
                </a:cubicBezTo>
                <a:lnTo>
                  <a:pt x="10529" y="7662"/>
                </a:lnTo>
                <a:lnTo>
                  <a:pt x="16091" y="3831"/>
                </a:lnTo>
                <a:lnTo>
                  <a:pt x="10529" y="0"/>
                </a:lnTo>
                <a:close/>
                <a:moveTo>
                  <a:pt x="17685" y="4997"/>
                </a:moveTo>
                <a:lnTo>
                  <a:pt x="14789" y="7046"/>
                </a:lnTo>
                <a:cubicBezTo>
                  <a:pt x="16783" y="8706"/>
                  <a:pt x="17443" y="11456"/>
                  <a:pt x="16235" y="13805"/>
                </a:cubicBezTo>
                <a:lnTo>
                  <a:pt x="14269" y="12888"/>
                </a:lnTo>
                <a:lnTo>
                  <a:pt x="15451" y="19251"/>
                </a:lnTo>
                <a:lnTo>
                  <a:pt x="21600" y="16307"/>
                </a:lnTo>
                <a:lnTo>
                  <a:pt x="19446" y="15303"/>
                </a:lnTo>
                <a:cubicBezTo>
                  <a:pt x="21285" y="11775"/>
                  <a:pt x="20457" y="7668"/>
                  <a:pt x="17685" y="4997"/>
                </a:cubicBezTo>
                <a:close/>
                <a:moveTo>
                  <a:pt x="972" y="10677"/>
                </a:moveTo>
                <a:lnTo>
                  <a:pt x="0" y="17074"/>
                </a:lnTo>
                <a:lnTo>
                  <a:pt x="2120" y="16006"/>
                </a:lnTo>
                <a:cubicBezTo>
                  <a:pt x="4403" y="19887"/>
                  <a:pt x="9288" y="21600"/>
                  <a:pt x="13647" y="20265"/>
                </a:cubicBezTo>
                <a:lnTo>
                  <a:pt x="12998" y="16913"/>
                </a:lnTo>
                <a:cubicBezTo>
                  <a:pt x="10149" y="18031"/>
                  <a:pt x="6810" y="16983"/>
                  <a:pt x="5281" y="14416"/>
                </a:cubicBezTo>
                <a:lnTo>
                  <a:pt x="7215" y="13443"/>
                </a:lnTo>
                <a:lnTo>
                  <a:pt x="972" y="10677"/>
                </a:lnTo>
                <a:close/>
              </a:path>
            </a:pathLst>
          </a:custGeom>
          <a:solidFill>
            <a:srgbClr val="FFFFFF"/>
          </a:solidFill>
          <a:ln w="63500">
            <a:solidFill>
              <a:srgbClr val="5B9BD5"/>
            </a:solidFill>
            <a:miter/>
          </a:ln>
        </p:spPr>
        <p:txBody>
          <a:bodyPr tIns="45702" bIns="45702" anchor="ctr"/>
          <a:lstStyle/>
          <a:p>
            <a:pPr defTabSz="914034">
              <a:defRPr sz="3600">
                <a:latin typeface="Calibri"/>
                <a:ea typeface="Calibri"/>
                <a:cs typeface="Calibri"/>
                <a:sym typeface="Calibri"/>
              </a:defRPr>
            </a:pPr>
            <a:endParaRPr sz="1799"/>
          </a:p>
        </p:txBody>
      </p:sp>
      <p:sp>
        <p:nvSpPr>
          <p:cNvPr id="19" name="Textfeld 18"/>
          <p:cNvSpPr txBox="1"/>
          <p:nvPr/>
        </p:nvSpPr>
        <p:spPr>
          <a:xfrm>
            <a:off x="8138140" y="5372298"/>
            <a:ext cx="1905000" cy="1046184"/>
          </a:xfrm>
          <a:prstGeom prst="rect">
            <a:avLst/>
          </a:prstGeom>
          <a:noFill/>
        </p:spPr>
        <p:txBody>
          <a:bodyPr wrap="square" rtlCol="0">
            <a:spAutoFit/>
          </a:bodyPr>
          <a:lstStyle/>
          <a:p>
            <a:pPr marL="0" lvl="2"/>
            <a:r>
              <a:rPr lang="en-US" sz="2199" dirty="0"/>
              <a:t>small </a:t>
            </a:r>
            <a:br>
              <a:rPr lang="en-US" sz="2199" dirty="0"/>
            </a:br>
            <a:r>
              <a:rPr lang="en-US" sz="2199" dirty="0"/>
              <a:t>anonymity set</a:t>
            </a:r>
          </a:p>
          <a:p>
            <a:endParaRPr lang="en-US" dirty="0"/>
          </a:p>
        </p:txBody>
      </p:sp>
      <p:sp>
        <p:nvSpPr>
          <p:cNvPr id="20" name="Textfeld 19"/>
          <p:cNvSpPr txBox="1"/>
          <p:nvPr/>
        </p:nvSpPr>
        <p:spPr>
          <a:xfrm>
            <a:off x="5615048" y="4384350"/>
            <a:ext cx="3991795" cy="707758"/>
          </a:xfrm>
          <a:prstGeom prst="rect">
            <a:avLst/>
          </a:prstGeom>
          <a:noFill/>
        </p:spPr>
        <p:txBody>
          <a:bodyPr wrap="square" rtlCol="0">
            <a:spAutoFit/>
          </a:bodyPr>
          <a:lstStyle/>
          <a:p>
            <a:pPr marL="0" lvl="1"/>
            <a:r>
              <a:rPr lang="en-US" sz="2199" dirty="0"/>
              <a:t>Low number of connected users</a:t>
            </a:r>
          </a:p>
          <a:p>
            <a:endParaRPr lang="en-US" dirty="0"/>
          </a:p>
        </p:txBody>
      </p:sp>
      <p:sp>
        <p:nvSpPr>
          <p:cNvPr id="21" name="Textfeld 20"/>
          <p:cNvSpPr txBox="1"/>
          <p:nvPr/>
        </p:nvSpPr>
        <p:spPr>
          <a:xfrm>
            <a:off x="4406369" y="5368435"/>
            <a:ext cx="2469197" cy="1046184"/>
          </a:xfrm>
          <a:prstGeom prst="rect">
            <a:avLst/>
          </a:prstGeom>
          <a:noFill/>
        </p:spPr>
        <p:txBody>
          <a:bodyPr wrap="square" rtlCol="0">
            <a:spAutoFit/>
          </a:bodyPr>
          <a:lstStyle/>
          <a:p>
            <a:pPr marL="0" lvl="2" algn="r"/>
            <a:r>
              <a:rPr lang="en-US" sz="2199" dirty="0"/>
              <a:t>unattractive degree </a:t>
            </a:r>
          </a:p>
          <a:p>
            <a:pPr marL="0" lvl="2" algn="r"/>
            <a:r>
              <a:rPr lang="en-US" sz="2199" dirty="0"/>
              <a:t>of anonymity</a:t>
            </a:r>
          </a:p>
          <a:p>
            <a:pPr algn="r"/>
            <a:endParaRPr lang="en-US" dirty="0"/>
          </a:p>
        </p:txBody>
      </p:sp>
      <p:sp>
        <p:nvSpPr>
          <p:cNvPr id="22" name="Textfeld 21"/>
          <p:cNvSpPr txBox="1"/>
          <p:nvPr/>
        </p:nvSpPr>
        <p:spPr>
          <a:xfrm>
            <a:off x="1798090" y="4160640"/>
            <a:ext cx="2545022" cy="769441"/>
          </a:xfrm>
          <a:prstGeom prst="rect">
            <a:avLst/>
          </a:prstGeom>
          <a:noFill/>
        </p:spPr>
        <p:txBody>
          <a:bodyPr wrap="square" rtlCol="0">
            <a:spAutoFit/>
          </a:bodyPr>
          <a:lstStyle/>
          <a:p>
            <a:r>
              <a:rPr lang="en-US" sz="2200" dirty="0"/>
              <a:t>Unattractive latency </a:t>
            </a:r>
            <a:br>
              <a:rPr lang="en-US" sz="2200" dirty="0"/>
            </a:br>
            <a:r>
              <a:rPr lang="en-US" sz="2200" dirty="0"/>
              <a:t>and/or bandwidth</a:t>
            </a:r>
          </a:p>
        </p:txBody>
      </p:sp>
      <p:sp>
        <p:nvSpPr>
          <p:cNvPr id="6" name="Freihandform 5"/>
          <p:cNvSpPr/>
          <p:nvPr/>
        </p:nvSpPr>
        <p:spPr>
          <a:xfrm>
            <a:off x="9325396" y="4715435"/>
            <a:ext cx="959223" cy="1138518"/>
          </a:xfrm>
          <a:custGeom>
            <a:avLst/>
            <a:gdLst>
              <a:gd name="connsiteX0" fmla="*/ 161365 w 959223"/>
              <a:gd name="connsiteY0" fmla="*/ 0 h 1138518"/>
              <a:gd name="connsiteX1" fmla="*/ 152400 w 959223"/>
              <a:gd name="connsiteY1" fmla="*/ 80683 h 1138518"/>
              <a:gd name="connsiteX2" fmla="*/ 107576 w 959223"/>
              <a:gd name="connsiteY2" fmla="*/ 143436 h 1138518"/>
              <a:gd name="connsiteX3" fmla="*/ 89647 w 959223"/>
              <a:gd name="connsiteY3" fmla="*/ 206189 h 1138518"/>
              <a:gd name="connsiteX4" fmla="*/ 53788 w 959223"/>
              <a:gd name="connsiteY4" fmla="*/ 322730 h 1138518"/>
              <a:gd name="connsiteX5" fmla="*/ 44823 w 959223"/>
              <a:gd name="connsiteY5" fmla="*/ 367553 h 1138518"/>
              <a:gd name="connsiteX6" fmla="*/ 35859 w 959223"/>
              <a:gd name="connsiteY6" fmla="*/ 430306 h 1138518"/>
              <a:gd name="connsiteX7" fmla="*/ 0 w 959223"/>
              <a:gd name="connsiteY7" fmla="*/ 484094 h 1138518"/>
              <a:gd name="connsiteX8" fmla="*/ 26894 w 959223"/>
              <a:gd name="connsiteY8" fmla="*/ 493059 h 1138518"/>
              <a:gd name="connsiteX9" fmla="*/ 35859 w 959223"/>
              <a:gd name="connsiteY9" fmla="*/ 519953 h 1138518"/>
              <a:gd name="connsiteX10" fmla="*/ 53788 w 959223"/>
              <a:gd name="connsiteY10" fmla="*/ 618565 h 1138518"/>
              <a:gd name="connsiteX11" fmla="*/ 98612 w 959223"/>
              <a:gd name="connsiteY11" fmla="*/ 672353 h 1138518"/>
              <a:gd name="connsiteX12" fmla="*/ 143435 w 959223"/>
              <a:gd name="connsiteY12" fmla="*/ 726141 h 1138518"/>
              <a:gd name="connsiteX13" fmla="*/ 188259 w 959223"/>
              <a:gd name="connsiteY13" fmla="*/ 860612 h 1138518"/>
              <a:gd name="connsiteX14" fmla="*/ 206188 w 959223"/>
              <a:gd name="connsiteY14" fmla="*/ 887506 h 1138518"/>
              <a:gd name="connsiteX15" fmla="*/ 215153 w 959223"/>
              <a:gd name="connsiteY15" fmla="*/ 851647 h 1138518"/>
              <a:gd name="connsiteX16" fmla="*/ 268941 w 959223"/>
              <a:gd name="connsiteY16" fmla="*/ 842683 h 1138518"/>
              <a:gd name="connsiteX17" fmla="*/ 215153 w 959223"/>
              <a:gd name="connsiteY17" fmla="*/ 959224 h 1138518"/>
              <a:gd name="connsiteX18" fmla="*/ 268941 w 959223"/>
              <a:gd name="connsiteY18" fmla="*/ 941294 h 1138518"/>
              <a:gd name="connsiteX19" fmla="*/ 322729 w 959223"/>
              <a:gd name="connsiteY19" fmla="*/ 914400 h 1138518"/>
              <a:gd name="connsiteX20" fmla="*/ 349623 w 959223"/>
              <a:gd name="connsiteY20" fmla="*/ 932330 h 1138518"/>
              <a:gd name="connsiteX21" fmla="*/ 376517 w 959223"/>
              <a:gd name="connsiteY21" fmla="*/ 941294 h 1138518"/>
              <a:gd name="connsiteX22" fmla="*/ 439270 w 959223"/>
              <a:gd name="connsiteY22" fmla="*/ 968189 h 1138518"/>
              <a:gd name="connsiteX23" fmla="*/ 466165 w 959223"/>
              <a:gd name="connsiteY23" fmla="*/ 986118 h 1138518"/>
              <a:gd name="connsiteX24" fmla="*/ 502023 w 959223"/>
              <a:gd name="connsiteY24" fmla="*/ 1048871 h 1138518"/>
              <a:gd name="connsiteX25" fmla="*/ 519953 w 959223"/>
              <a:gd name="connsiteY25" fmla="*/ 1075765 h 1138518"/>
              <a:gd name="connsiteX26" fmla="*/ 555812 w 959223"/>
              <a:gd name="connsiteY26" fmla="*/ 1138518 h 1138518"/>
              <a:gd name="connsiteX27" fmla="*/ 959223 w 959223"/>
              <a:gd name="connsiteY27" fmla="*/ 493059 h 1138518"/>
              <a:gd name="connsiteX28" fmla="*/ 143435 w 959223"/>
              <a:gd name="connsiteY28" fmla="*/ 62753 h 1138518"/>
              <a:gd name="connsiteX29" fmla="*/ 152400 w 959223"/>
              <a:gd name="connsiteY29" fmla="*/ 89647 h 113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9223" h="1138518">
                <a:moveTo>
                  <a:pt x="161365" y="0"/>
                </a:moveTo>
                <a:lnTo>
                  <a:pt x="152400" y="80683"/>
                </a:lnTo>
                <a:cubicBezTo>
                  <a:pt x="137459" y="101601"/>
                  <a:pt x="120802" y="121393"/>
                  <a:pt x="107576" y="143436"/>
                </a:cubicBezTo>
                <a:cubicBezTo>
                  <a:pt x="101104" y="154223"/>
                  <a:pt x="92575" y="197404"/>
                  <a:pt x="89647" y="206189"/>
                </a:cubicBezTo>
                <a:cubicBezTo>
                  <a:pt x="62921" y="286365"/>
                  <a:pt x="75075" y="216299"/>
                  <a:pt x="53788" y="322730"/>
                </a:cubicBezTo>
                <a:cubicBezTo>
                  <a:pt x="50800" y="337671"/>
                  <a:pt x="47328" y="352523"/>
                  <a:pt x="44823" y="367553"/>
                </a:cubicBezTo>
                <a:cubicBezTo>
                  <a:pt x="41349" y="388396"/>
                  <a:pt x="43444" y="410584"/>
                  <a:pt x="35859" y="430306"/>
                </a:cubicBezTo>
                <a:cubicBezTo>
                  <a:pt x="28124" y="450418"/>
                  <a:pt x="11953" y="466165"/>
                  <a:pt x="0" y="484094"/>
                </a:cubicBezTo>
                <a:cubicBezTo>
                  <a:pt x="8965" y="487082"/>
                  <a:pt x="20212" y="486377"/>
                  <a:pt x="26894" y="493059"/>
                </a:cubicBezTo>
                <a:cubicBezTo>
                  <a:pt x="33576" y="499741"/>
                  <a:pt x="33879" y="510713"/>
                  <a:pt x="35859" y="519953"/>
                </a:cubicBezTo>
                <a:cubicBezTo>
                  <a:pt x="42859" y="552621"/>
                  <a:pt x="41067" y="587672"/>
                  <a:pt x="53788" y="618565"/>
                </a:cubicBezTo>
                <a:cubicBezTo>
                  <a:pt x="62674" y="640146"/>
                  <a:pt x="83106" y="654909"/>
                  <a:pt x="98612" y="672353"/>
                </a:cubicBezTo>
                <a:cubicBezTo>
                  <a:pt x="121271" y="697845"/>
                  <a:pt x="128547" y="696364"/>
                  <a:pt x="143435" y="726141"/>
                </a:cubicBezTo>
                <a:cubicBezTo>
                  <a:pt x="168227" y="775725"/>
                  <a:pt x="165901" y="802479"/>
                  <a:pt x="188259" y="860612"/>
                </a:cubicBezTo>
                <a:cubicBezTo>
                  <a:pt x="192127" y="870668"/>
                  <a:pt x="200212" y="878541"/>
                  <a:pt x="206188" y="887506"/>
                </a:cubicBezTo>
                <a:cubicBezTo>
                  <a:pt x="209176" y="875553"/>
                  <a:pt x="205127" y="858808"/>
                  <a:pt x="215153" y="851647"/>
                </a:cubicBezTo>
                <a:cubicBezTo>
                  <a:pt x="229944" y="841082"/>
                  <a:pt x="268941" y="824506"/>
                  <a:pt x="268941" y="842683"/>
                </a:cubicBezTo>
                <a:cubicBezTo>
                  <a:pt x="268941" y="885468"/>
                  <a:pt x="215153" y="916439"/>
                  <a:pt x="215153" y="959224"/>
                </a:cubicBezTo>
                <a:cubicBezTo>
                  <a:pt x="215153" y="978123"/>
                  <a:pt x="251671" y="948970"/>
                  <a:pt x="268941" y="941294"/>
                </a:cubicBezTo>
                <a:cubicBezTo>
                  <a:pt x="373211" y="894951"/>
                  <a:pt x="224646" y="947096"/>
                  <a:pt x="322729" y="914400"/>
                </a:cubicBezTo>
                <a:cubicBezTo>
                  <a:pt x="358607" y="878524"/>
                  <a:pt x="325146" y="901734"/>
                  <a:pt x="349623" y="932330"/>
                </a:cubicBezTo>
                <a:cubicBezTo>
                  <a:pt x="355526" y="939709"/>
                  <a:pt x="367552" y="938306"/>
                  <a:pt x="376517" y="941294"/>
                </a:cubicBezTo>
                <a:cubicBezTo>
                  <a:pt x="413470" y="978247"/>
                  <a:pt x="371289" y="942696"/>
                  <a:pt x="439270" y="968189"/>
                </a:cubicBezTo>
                <a:cubicBezTo>
                  <a:pt x="449358" y="971972"/>
                  <a:pt x="457200" y="980142"/>
                  <a:pt x="466165" y="986118"/>
                </a:cubicBezTo>
                <a:cubicBezTo>
                  <a:pt x="531202" y="1072835"/>
                  <a:pt x="467797" y="980419"/>
                  <a:pt x="502023" y="1048871"/>
                </a:cubicBezTo>
                <a:cubicBezTo>
                  <a:pt x="506841" y="1058508"/>
                  <a:pt x="514243" y="1066628"/>
                  <a:pt x="519953" y="1075765"/>
                </a:cubicBezTo>
                <a:cubicBezTo>
                  <a:pt x="545226" y="1116201"/>
                  <a:pt x="540994" y="1108884"/>
                  <a:pt x="555812" y="1138518"/>
                </a:cubicBezTo>
                <a:lnTo>
                  <a:pt x="959223" y="493059"/>
                </a:lnTo>
                <a:lnTo>
                  <a:pt x="143435" y="62753"/>
                </a:lnTo>
                <a:lnTo>
                  <a:pt x="152400" y="896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feil nach rechts 10"/>
          <p:cNvSpPr/>
          <p:nvPr/>
        </p:nvSpPr>
        <p:spPr>
          <a:xfrm>
            <a:off x="4427237" y="4433054"/>
            <a:ext cx="1065842" cy="399152"/>
          </a:xfrm>
          <a:prstGeom prst="rightArrow">
            <a:avLst>
              <a:gd name="adj1" fmla="val 50000"/>
              <a:gd name="adj2" fmla="val 81966"/>
            </a:avLst>
          </a:prstGeom>
          <a:solidFill>
            <a:schemeClr val="bg1"/>
          </a:solid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13"/>
          <p:cNvSpPr/>
          <p:nvPr/>
        </p:nvSpPr>
        <p:spPr>
          <a:xfrm>
            <a:off x="6924675" y="5509796"/>
            <a:ext cx="1085850" cy="667167"/>
          </a:xfrm>
          <a:custGeom>
            <a:avLst/>
            <a:gdLst>
              <a:gd name="connsiteX0" fmla="*/ 742950 w 1085850"/>
              <a:gd name="connsiteY0" fmla="*/ 417 h 667167"/>
              <a:gd name="connsiteX1" fmla="*/ 785813 w 1085850"/>
              <a:gd name="connsiteY1" fmla="*/ 28992 h 667167"/>
              <a:gd name="connsiteX2" fmla="*/ 804863 w 1085850"/>
              <a:gd name="connsiteY2" fmla="*/ 52804 h 667167"/>
              <a:gd name="connsiteX3" fmla="*/ 838200 w 1085850"/>
              <a:gd name="connsiteY3" fmla="*/ 71854 h 667167"/>
              <a:gd name="connsiteX4" fmla="*/ 852488 w 1085850"/>
              <a:gd name="connsiteY4" fmla="*/ 86142 h 667167"/>
              <a:gd name="connsiteX5" fmla="*/ 862013 w 1085850"/>
              <a:gd name="connsiteY5" fmla="*/ 105192 h 667167"/>
              <a:gd name="connsiteX6" fmla="*/ 881063 w 1085850"/>
              <a:gd name="connsiteY6" fmla="*/ 119479 h 667167"/>
              <a:gd name="connsiteX7" fmla="*/ 919163 w 1085850"/>
              <a:gd name="connsiteY7" fmla="*/ 167104 h 667167"/>
              <a:gd name="connsiteX8" fmla="*/ 933450 w 1085850"/>
              <a:gd name="connsiteY8" fmla="*/ 181392 h 667167"/>
              <a:gd name="connsiteX9" fmla="*/ 971550 w 1085850"/>
              <a:gd name="connsiteY9" fmla="*/ 195679 h 667167"/>
              <a:gd name="connsiteX10" fmla="*/ 1000125 w 1085850"/>
              <a:gd name="connsiteY10" fmla="*/ 224254 h 667167"/>
              <a:gd name="connsiteX11" fmla="*/ 1019175 w 1085850"/>
              <a:gd name="connsiteY11" fmla="*/ 233779 h 667167"/>
              <a:gd name="connsiteX12" fmla="*/ 1023938 w 1085850"/>
              <a:gd name="connsiteY12" fmla="*/ 248067 h 667167"/>
              <a:gd name="connsiteX13" fmla="*/ 1047750 w 1085850"/>
              <a:gd name="connsiteY13" fmla="*/ 271879 h 667167"/>
              <a:gd name="connsiteX14" fmla="*/ 1057275 w 1085850"/>
              <a:gd name="connsiteY14" fmla="*/ 286167 h 667167"/>
              <a:gd name="connsiteX15" fmla="*/ 1085850 w 1085850"/>
              <a:gd name="connsiteY15" fmla="*/ 314742 h 667167"/>
              <a:gd name="connsiteX16" fmla="*/ 923925 w 1085850"/>
              <a:gd name="connsiteY16" fmla="*/ 419517 h 667167"/>
              <a:gd name="connsiteX17" fmla="*/ 781050 w 1085850"/>
              <a:gd name="connsiteY17" fmla="*/ 519529 h 667167"/>
              <a:gd name="connsiteX18" fmla="*/ 704850 w 1085850"/>
              <a:gd name="connsiteY18" fmla="*/ 586204 h 667167"/>
              <a:gd name="connsiteX19" fmla="*/ 590550 w 1085850"/>
              <a:gd name="connsiteY19" fmla="*/ 624304 h 667167"/>
              <a:gd name="connsiteX20" fmla="*/ 523875 w 1085850"/>
              <a:gd name="connsiteY20" fmla="*/ 638592 h 667167"/>
              <a:gd name="connsiteX21" fmla="*/ 485775 w 1085850"/>
              <a:gd name="connsiteY21" fmla="*/ 648117 h 667167"/>
              <a:gd name="connsiteX22" fmla="*/ 457200 w 1085850"/>
              <a:gd name="connsiteY22" fmla="*/ 652879 h 667167"/>
              <a:gd name="connsiteX23" fmla="*/ 438150 w 1085850"/>
              <a:gd name="connsiteY23" fmla="*/ 657642 h 667167"/>
              <a:gd name="connsiteX24" fmla="*/ 395288 w 1085850"/>
              <a:gd name="connsiteY24" fmla="*/ 667167 h 667167"/>
              <a:gd name="connsiteX25" fmla="*/ 328613 w 1085850"/>
              <a:gd name="connsiteY25" fmla="*/ 652879 h 667167"/>
              <a:gd name="connsiteX26" fmla="*/ 304800 w 1085850"/>
              <a:gd name="connsiteY26" fmla="*/ 629067 h 667167"/>
              <a:gd name="connsiteX27" fmla="*/ 190500 w 1085850"/>
              <a:gd name="connsiteY27" fmla="*/ 581442 h 667167"/>
              <a:gd name="connsiteX28" fmla="*/ 147638 w 1085850"/>
              <a:gd name="connsiteY28" fmla="*/ 557629 h 667167"/>
              <a:gd name="connsiteX29" fmla="*/ 85725 w 1085850"/>
              <a:gd name="connsiteY29" fmla="*/ 424279 h 667167"/>
              <a:gd name="connsiteX30" fmla="*/ 76200 w 1085850"/>
              <a:gd name="connsiteY30" fmla="*/ 381417 h 667167"/>
              <a:gd name="connsiteX31" fmla="*/ 33338 w 1085850"/>
              <a:gd name="connsiteY31" fmla="*/ 262354 h 667167"/>
              <a:gd name="connsiteX32" fmla="*/ 0 w 1085850"/>
              <a:gd name="connsiteY32" fmla="*/ 219492 h 667167"/>
              <a:gd name="connsiteX33" fmla="*/ 71438 w 1085850"/>
              <a:gd name="connsiteY33" fmla="*/ 209967 h 667167"/>
              <a:gd name="connsiteX34" fmla="*/ 100013 w 1085850"/>
              <a:gd name="connsiteY34" fmla="*/ 205204 h 667167"/>
              <a:gd name="connsiteX35" fmla="*/ 171450 w 1085850"/>
              <a:gd name="connsiteY35" fmla="*/ 186154 h 667167"/>
              <a:gd name="connsiteX36" fmla="*/ 204788 w 1085850"/>
              <a:gd name="connsiteY36" fmla="*/ 171867 h 667167"/>
              <a:gd name="connsiteX37" fmla="*/ 257175 w 1085850"/>
              <a:gd name="connsiteY37" fmla="*/ 162342 h 667167"/>
              <a:gd name="connsiteX38" fmla="*/ 300038 w 1085850"/>
              <a:gd name="connsiteY38" fmla="*/ 119479 h 667167"/>
              <a:gd name="connsiteX39" fmla="*/ 319088 w 1085850"/>
              <a:gd name="connsiteY39" fmla="*/ 114717 h 667167"/>
              <a:gd name="connsiteX40" fmla="*/ 366713 w 1085850"/>
              <a:gd name="connsiteY40" fmla="*/ 86142 h 667167"/>
              <a:gd name="connsiteX41" fmla="*/ 395288 w 1085850"/>
              <a:gd name="connsiteY41" fmla="*/ 76617 h 667167"/>
              <a:gd name="connsiteX42" fmla="*/ 414338 w 1085850"/>
              <a:gd name="connsiteY42" fmla="*/ 67092 h 667167"/>
              <a:gd name="connsiteX43" fmla="*/ 509588 w 1085850"/>
              <a:gd name="connsiteY43" fmla="*/ 38517 h 667167"/>
              <a:gd name="connsiteX44" fmla="*/ 571500 w 1085850"/>
              <a:gd name="connsiteY44" fmla="*/ 52804 h 667167"/>
              <a:gd name="connsiteX45" fmla="*/ 595313 w 1085850"/>
              <a:gd name="connsiteY45" fmla="*/ 57567 h 667167"/>
              <a:gd name="connsiteX46" fmla="*/ 723900 w 1085850"/>
              <a:gd name="connsiteY46" fmla="*/ 48042 h 667167"/>
              <a:gd name="connsiteX47" fmla="*/ 742950 w 1085850"/>
              <a:gd name="connsiteY47" fmla="*/ 417 h 66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5850" h="667167">
                <a:moveTo>
                  <a:pt x="742950" y="417"/>
                </a:moveTo>
                <a:cubicBezTo>
                  <a:pt x="753269" y="-2758"/>
                  <a:pt x="780383" y="12701"/>
                  <a:pt x="785813" y="28992"/>
                </a:cubicBezTo>
                <a:cubicBezTo>
                  <a:pt x="793631" y="52447"/>
                  <a:pt x="784978" y="36232"/>
                  <a:pt x="804863" y="52804"/>
                </a:cubicBezTo>
                <a:cubicBezTo>
                  <a:pt x="829184" y="73072"/>
                  <a:pt x="807363" y="64145"/>
                  <a:pt x="838200" y="71854"/>
                </a:cubicBezTo>
                <a:cubicBezTo>
                  <a:pt x="842963" y="76617"/>
                  <a:pt x="848573" y="80661"/>
                  <a:pt x="852488" y="86142"/>
                </a:cubicBezTo>
                <a:cubicBezTo>
                  <a:pt x="856615" y="91919"/>
                  <a:pt x="857393" y="99802"/>
                  <a:pt x="862013" y="105192"/>
                </a:cubicBezTo>
                <a:cubicBezTo>
                  <a:pt x="867179" y="111218"/>
                  <a:pt x="874713" y="114717"/>
                  <a:pt x="881063" y="119479"/>
                </a:cubicBezTo>
                <a:cubicBezTo>
                  <a:pt x="896613" y="150578"/>
                  <a:pt x="885567" y="133507"/>
                  <a:pt x="919163" y="167104"/>
                </a:cubicBezTo>
                <a:cubicBezTo>
                  <a:pt x="923925" y="171867"/>
                  <a:pt x="927060" y="179262"/>
                  <a:pt x="933450" y="181392"/>
                </a:cubicBezTo>
                <a:cubicBezTo>
                  <a:pt x="955848" y="188857"/>
                  <a:pt x="943077" y="184290"/>
                  <a:pt x="971550" y="195679"/>
                </a:cubicBezTo>
                <a:cubicBezTo>
                  <a:pt x="981075" y="205204"/>
                  <a:pt x="989606" y="215839"/>
                  <a:pt x="1000125" y="224254"/>
                </a:cubicBezTo>
                <a:cubicBezTo>
                  <a:pt x="1005669" y="228689"/>
                  <a:pt x="1014155" y="228759"/>
                  <a:pt x="1019175" y="233779"/>
                </a:cubicBezTo>
                <a:cubicBezTo>
                  <a:pt x="1022725" y="237329"/>
                  <a:pt x="1021693" y="243577"/>
                  <a:pt x="1023938" y="248067"/>
                </a:cubicBezTo>
                <a:cubicBezTo>
                  <a:pt x="1031875" y="263941"/>
                  <a:pt x="1033463" y="262354"/>
                  <a:pt x="1047750" y="271879"/>
                </a:cubicBezTo>
                <a:cubicBezTo>
                  <a:pt x="1050925" y="276642"/>
                  <a:pt x="1053472" y="281889"/>
                  <a:pt x="1057275" y="286167"/>
                </a:cubicBezTo>
                <a:cubicBezTo>
                  <a:pt x="1066224" y="296235"/>
                  <a:pt x="1085850" y="314742"/>
                  <a:pt x="1085850" y="314742"/>
                </a:cubicBezTo>
                <a:cubicBezTo>
                  <a:pt x="987869" y="412723"/>
                  <a:pt x="1096699" y="313933"/>
                  <a:pt x="923925" y="419517"/>
                </a:cubicBezTo>
                <a:cubicBezTo>
                  <a:pt x="874321" y="449831"/>
                  <a:pt x="827314" y="484328"/>
                  <a:pt x="781050" y="519529"/>
                </a:cubicBezTo>
                <a:cubicBezTo>
                  <a:pt x="754190" y="539966"/>
                  <a:pt x="734423" y="569939"/>
                  <a:pt x="704850" y="586204"/>
                </a:cubicBezTo>
                <a:cubicBezTo>
                  <a:pt x="669660" y="605558"/>
                  <a:pt x="629127" y="613137"/>
                  <a:pt x="590550" y="624304"/>
                </a:cubicBezTo>
                <a:cubicBezTo>
                  <a:pt x="568717" y="630624"/>
                  <a:pt x="546039" y="633555"/>
                  <a:pt x="523875" y="638592"/>
                </a:cubicBezTo>
                <a:cubicBezTo>
                  <a:pt x="511110" y="641493"/>
                  <a:pt x="498575" y="645374"/>
                  <a:pt x="485775" y="648117"/>
                </a:cubicBezTo>
                <a:cubicBezTo>
                  <a:pt x="476333" y="650140"/>
                  <a:pt x="466669" y="650985"/>
                  <a:pt x="457200" y="652879"/>
                </a:cubicBezTo>
                <a:cubicBezTo>
                  <a:pt x="450782" y="654163"/>
                  <a:pt x="444528" y="656170"/>
                  <a:pt x="438150" y="657642"/>
                </a:cubicBezTo>
                <a:lnTo>
                  <a:pt x="395288" y="667167"/>
                </a:lnTo>
                <a:cubicBezTo>
                  <a:pt x="373063" y="662404"/>
                  <a:pt x="349561" y="661699"/>
                  <a:pt x="328613" y="652879"/>
                </a:cubicBezTo>
                <a:cubicBezTo>
                  <a:pt x="318267" y="648523"/>
                  <a:pt x="314771" y="634224"/>
                  <a:pt x="304800" y="629067"/>
                </a:cubicBezTo>
                <a:cubicBezTo>
                  <a:pt x="268139" y="610104"/>
                  <a:pt x="228075" y="598522"/>
                  <a:pt x="190500" y="581442"/>
                </a:cubicBezTo>
                <a:cubicBezTo>
                  <a:pt x="175621" y="574679"/>
                  <a:pt x="161925" y="565567"/>
                  <a:pt x="147638" y="557629"/>
                </a:cubicBezTo>
                <a:cubicBezTo>
                  <a:pt x="113035" y="509187"/>
                  <a:pt x="102703" y="500677"/>
                  <a:pt x="85725" y="424279"/>
                </a:cubicBezTo>
                <a:cubicBezTo>
                  <a:pt x="82550" y="409992"/>
                  <a:pt x="80705" y="395342"/>
                  <a:pt x="76200" y="381417"/>
                </a:cubicBezTo>
                <a:cubicBezTo>
                  <a:pt x="63216" y="341284"/>
                  <a:pt x="48149" y="301849"/>
                  <a:pt x="33338" y="262354"/>
                </a:cubicBezTo>
                <a:cubicBezTo>
                  <a:pt x="18883" y="223806"/>
                  <a:pt x="28320" y="233652"/>
                  <a:pt x="0" y="219492"/>
                </a:cubicBezTo>
                <a:cubicBezTo>
                  <a:pt x="34464" y="208003"/>
                  <a:pt x="1514" y="217736"/>
                  <a:pt x="71438" y="209967"/>
                </a:cubicBezTo>
                <a:cubicBezTo>
                  <a:pt x="81035" y="208901"/>
                  <a:pt x="90488" y="206792"/>
                  <a:pt x="100013" y="205204"/>
                </a:cubicBezTo>
                <a:cubicBezTo>
                  <a:pt x="139881" y="175304"/>
                  <a:pt x="96158" y="202886"/>
                  <a:pt x="171450" y="186154"/>
                </a:cubicBezTo>
                <a:cubicBezTo>
                  <a:pt x="183252" y="183531"/>
                  <a:pt x="193139" y="175103"/>
                  <a:pt x="204788" y="171867"/>
                </a:cubicBezTo>
                <a:cubicBezTo>
                  <a:pt x="221889" y="167117"/>
                  <a:pt x="239713" y="165517"/>
                  <a:pt x="257175" y="162342"/>
                </a:cubicBezTo>
                <a:cubicBezTo>
                  <a:pt x="271463" y="148054"/>
                  <a:pt x="284022" y="131799"/>
                  <a:pt x="300038" y="119479"/>
                </a:cubicBezTo>
                <a:cubicBezTo>
                  <a:pt x="305226" y="115488"/>
                  <a:pt x="313234" y="117644"/>
                  <a:pt x="319088" y="114717"/>
                </a:cubicBezTo>
                <a:cubicBezTo>
                  <a:pt x="402780" y="72871"/>
                  <a:pt x="255744" y="132378"/>
                  <a:pt x="366713" y="86142"/>
                </a:cubicBezTo>
                <a:cubicBezTo>
                  <a:pt x="375981" y="82280"/>
                  <a:pt x="385966" y="80346"/>
                  <a:pt x="395288" y="76617"/>
                </a:cubicBezTo>
                <a:cubicBezTo>
                  <a:pt x="401880" y="73980"/>
                  <a:pt x="407603" y="69337"/>
                  <a:pt x="414338" y="67092"/>
                </a:cubicBezTo>
                <a:cubicBezTo>
                  <a:pt x="445785" y="56610"/>
                  <a:pt x="477838" y="48042"/>
                  <a:pt x="509588" y="38517"/>
                </a:cubicBezTo>
                <a:lnTo>
                  <a:pt x="571500" y="52804"/>
                </a:lnTo>
                <a:cubicBezTo>
                  <a:pt x="579402" y="54560"/>
                  <a:pt x="587222" y="57820"/>
                  <a:pt x="595313" y="57567"/>
                </a:cubicBezTo>
                <a:cubicBezTo>
                  <a:pt x="638272" y="56225"/>
                  <a:pt x="681038" y="51217"/>
                  <a:pt x="723900" y="48042"/>
                </a:cubicBezTo>
                <a:cubicBezTo>
                  <a:pt x="742566" y="4490"/>
                  <a:pt x="732631" y="3592"/>
                  <a:pt x="742950" y="4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ihandform 14"/>
          <p:cNvSpPr/>
          <p:nvPr/>
        </p:nvSpPr>
        <p:spPr>
          <a:xfrm>
            <a:off x="6796088" y="4784667"/>
            <a:ext cx="724196" cy="977958"/>
          </a:xfrm>
          <a:custGeom>
            <a:avLst/>
            <a:gdLst>
              <a:gd name="connsiteX0" fmla="*/ 180975 w 724196"/>
              <a:gd name="connsiteY0" fmla="*/ 39746 h 977958"/>
              <a:gd name="connsiteX1" fmla="*/ 214312 w 724196"/>
              <a:gd name="connsiteY1" fmla="*/ 34983 h 977958"/>
              <a:gd name="connsiteX2" fmla="*/ 247650 w 724196"/>
              <a:gd name="connsiteY2" fmla="*/ 25458 h 977958"/>
              <a:gd name="connsiteX3" fmla="*/ 414337 w 724196"/>
              <a:gd name="connsiteY3" fmla="*/ 44508 h 977958"/>
              <a:gd name="connsiteX4" fmla="*/ 481012 w 724196"/>
              <a:gd name="connsiteY4" fmla="*/ 49271 h 977958"/>
              <a:gd name="connsiteX5" fmla="*/ 528637 w 724196"/>
              <a:gd name="connsiteY5" fmla="*/ 54033 h 977958"/>
              <a:gd name="connsiteX6" fmla="*/ 666750 w 724196"/>
              <a:gd name="connsiteY6" fmla="*/ 1646 h 977958"/>
              <a:gd name="connsiteX7" fmla="*/ 723900 w 724196"/>
              <a:gd name="connsiteY7" fmla="*/ 20696 h 977958"/>
              <a:gd name="connsiteX8" fmla="*/ 714375 w 724196"/>
              <a:gd name="connsiteY8" fmla="*/ 34983 h 977958"/>
              <a:gd name="connsiteX9" fmla="*/ 723900 w 724196"/>
              <a:gd name="connsiteY9" fmla="*/ 49271 h 977958"/>
              <a:gd name="connsiteX10" fmla="*/ 714375 w 724196"/>
              <a:gd name="connsiteY10" fmla="*/ 77846 h 977958"/>
              <a:gd name="connsiteX11" fmla="*/ 719137 w 724196"/>
              <a:gd name="connsiteY11" fmla="*/ 120708 h 977958"/>
              <a:gd name="connsiteX12" fmla="*/ 709612 w 724196"/>
              <a:gd name="connsiteY12" fmla="*/ 139758 h 977958"/>
              <a:gd name="connsiteX13" fmla="*/ 695325 w 724196"/>
              <a:gd name="connsiteY13" fmla="*/ 192146 h 977958"/>
              <a:gd name="connsiteX14" fmla="*/ 685800 w 724196"/>
              <a:gd name="connsiteY14" fmla="*/ 220721 h 977958"/>
              <a:gd name="connsiteX15" fmla="*/ 676275 w 724196"/>
              <a:gd name="connsiteY15" fmla="*/ 258821 h 977958"/>
              <a:gd name="connsiteX16" fmla="*/ 666750 w 724196"/>
              <a:gd name="connsiteY16" fmla="*/ 277871 h 977958"/>
              <a:gd name="connsiteX17" fmla="*/ 652462 w 724196"/>
              <a:gd name="connsiteY17" fmla="*/ 311208 h 977958"/>
              <a:gd name="connsiteX18" fmla="*/ 633412 w 724196"/>
              <a:gd name="connsiteY18" fmla="*/ 349308 h 977958"/>
              <a:gd name="connsiteX19" fmla="*/ 628650 w 724196"/>
              <a:gd name="connsiteY19" fmla="*/ 406458 h 977958"/>
              <a:gd name="connsiteX20" fmla="*/ 623887 w 724196"/>
              <a:gd name="connsiteY20" fmla="*/ 558858 h 977958"/>
              <a:gd name="connsiteX21" fmla="*/ 595312 w 724196"/>
              <a:gd name="connsiteY21" fmla="*/ 701733 h 977958"/>
              <a:gd name="connsiteX22" fmla="*/ 585787 w 724196"/>
              <a:gd name="connsiteY22" fmla="*/ 825558 h 977958"/>
              <a:gd name="connsiteX23" fmla="*/ 538162 w 724196"/>
              <a:gd name="connsiteY23" fmla="*/ 820796 h 977958"/>
              <a:gd name="connsiteX24" fmla="*/ 523875 w 724196"/>
              <a:gd name="connsiteY24" fmla="*/ 811271 h 977958"/>
              <a:gd name="connsiteX25" fmla="*/ 500062 w 724196"/>
              <a:gd name="connsiteY25" fmla="*/ 820796 h 977958"/>
              <a:gd name="connsiteX26" fmla="*/ 476250 w 724196"/>
              <a:gd name="connsiteY26" fmla="*/ 839846 h 977958"/>
              <a:gd name="connsiteX27" fmla="*/ 457200 w 724196"/>
              <a:gd name="connsiteY27" fmla="*/ 830321 h 977958"/>
              <a:gd name="connsiteX28" fmla="*/ 423862 w 724196"/>
              <a:gd name="connsiteY28" fmla="*/ 839846 h 977958"/>
              <a:gd name="connsiteX29" fmla="*/ 395287 w 724196"/>
              <a:gd name="connsiteY29" fmla="*/ 858896 h 977958"/>
              <a:gd name="connsiteX30" fmla="*/ 361950 w 724196"/>
              <a:gd name="connsiteY30" fmla="*/ 868421 h 977958"/>
              <a:gd name="connsiteX31" fmla="*/ 290512 w 724196"/>
              <a:gd name="connsiteY31" fmla="*/ 901758 h 977958"/>
              <a:gd name="connsiteX32" fmla="*/ 242887 w 724196"/>
              <a:gd name="connsiteY32" fmla="*/ 920808 h 977958"/>
              <a:gd name="connsiteX33" fmla="*/ 204787 w 724196"/>
              <a:gd name="connsiteY33" fmla="*/ 939858 h 977958"/>
              <a:gd name="connsiteX34" fmla="*/ 185737 w 724196"/>
              <a:gd name="connsiteY34" fmla="*/ 949383 h 977958"/>
              <a:gd name="connsiteX35" fmla="*/ 171450 w 724196"/>
              <a:gd name="connsiteY35" fmla="*/ 954146 h 977958"/>
              <a:gd name="connsiteX36" fmla="*/ 119062 w 724196"/>
              <a:gd name="connsiteY36" fmla="*/ 977958 h 977958"/>
              <a:gd name="connsiteX37" fmla="*/ 147637 w 724196"/>
              <a:gd name="connsiteY37" fmla="*/ 939858 h 977958"/>
              <a:gd name="connsiteX38" fmla="*/ 152400 w 724196"/>
              <a:gd name="connsiteY38" fmla="*/ 901758 h 977958"/>
              <a:gd name="connsiteX39" fmla="*/ 23812 w 724196"/>
              <a:gd name="connsiteY39" fmla="*/ 844608 h 977958"/>
              <a:gd name="connsiteX40" fmla="*/ 19050 w 724196"/>
              <a:gd name="connsiteY40" fmla="*/ 787458 h 977958"/>
              <a:gd name="connsiteX41" fmla="*/ 4762 w 724196"/>
              <a:gd name="connsiteY41" fmla="*/ 630296 h 977958"/>
              <a:gd name="connsiteX42" fmla="*/ 0 w 724196"/>
              <a:gd name="connsiteY42" fmla="*/ 506471 h 977958"/>
              <a:gd name="connsiteX43" fmla="*/ 4762 w 724196"/>
              <a:gd name="connsiteY43" fmla="*/ 468371 h 977958"/>
              <a:gd name="connsiteX44" fmla="*/ 42862 w 724196"/>
              <a:gd name="connsiteY44" fmla="*/ 358833 h 977958"/>
              <a:gd name="connsiteX45" fmla="*/ 61912 w 724196"/>
              <a:gd name="connsiteY45" fmla="*/ 301683 h 977958"/>
              <a:gd name="connsiteX46" fmla="*/ 142875 w 724196"/>
              <a:gd name="connsiteY46" fmla="*/ 158808 h 977958"/>
              <a:gd name="connsiteX47" fmla="*/ 171450 w 724196"/>
              <a:gd name="connsiteY47" fmla="*/ 96896 h 977958"/>
              <a:gd name="connsiteX48" fmla="*/ 180975 w 724196"/>
              <a:gd name="connsiteY48" fmla="*/ 39746 h 9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4196" h="977958">
                <a:moveTo>
                  <a:pt x="180975" y="39746"/>
                </a:moveTo>
                <a:cubicBezTo>
                  <a:pt x="188119" y="29427"/>
                  <a:pt x="203336" y="37335"/>
                  <a:pt x="214312" y="34983"/>
                </a:cubicBezTo>
                <a:cubicBezTo>
                  <a:pt x="225613" y="32561"/>
                  <a:pt x="236093" y="25458"/>
                  <a:pt x="247650" y="25458"/>
                </a:cubicBezTo>
                <a:cubicBezTo>
                  <a:pt x="273031" y="25458"/>
                  <a:pt x="384477" y="41522"/>
                  <a:pt x="414337" y="44508"/>
                </a:cubicBezTo>
                <a:cubicBezTo>
                  <a:pt x="436508" y="46725"/>
                  <a:pt x="458807" y="47421"/>
                  <a:pt x="481012" y="49271"/>
                </a:cubicBezTo>
                <a:cubicBezTo>
                  <a:pt x="496911" y="50596"/>
                  <a:pt x="512762" y="52446"/>
                  <a:pt x="528637" y="54033"/>
                </a:cubicBezTo>
                <a:cubicBezTo>
                  <a:pt x="647525" y="7512"/>
                  <a:pt x="600979" y="23570"/>
                  <a:pt x="666750" y="1646"/>
                </a:cubicBezTo>
                <a:cubicBezTo>
                  <a:pt x="670941" y="2027"/>
                  <a:pt x="728822" y="-8842"/>
                  <a:pt x="723900" y="20696"/>
                </a:cubicBezTo>
                <a:cubicBezTo>
                  <a:pt x="722959" y="26342"/>
                  <a:pt x="717550" y="30221"/>
                  <a:pt x="714375" y="34983"/>
                </a:cubicBezTo>
                <a:cubicBezTo>
                  <a:pt x="717550" y="39746"/>
                  <a:pt x="723900" y="43547"/>
                  <a:pt x="723900" y="49271"/>
                </a:cubicBezTo>
                <a:cubicBezTo>
                  <a:pt x="723900" y="59311"/>
                  <a:pt x="714375" y="77846"/>
                  <a:pt x="714375" y="77846"/>
                </a:cubicBezTo>
                <a:cubicBezTo>
                  <a:pt x="723504" y="105232"/>
                  <a:pt x="728067" y="99872"/>
                  <a:pt x="719137" y="120708"/>
                </a:cubicBezTo>
                <a:cubicBezTo>
                  <a:pt x="716340" y="127233"/>
                  <a:pt x="712787" y="133408"/>
                  <a:pt x="709612" y="139758"/>
                </a:cubicBezTo>
                <a:cubicBezTo>
                  <a:pt x="704184" y="161473"/>
                  <a:pt x="702875" y="167607"/>
                  <a:pt x="695325" y="192146"/>
                </a:cubicBezTo>
                <a:cubicBezTo>
                  <a:pt x="692372" y="201742"/>
                  <a:pt x="687769" y="210876"/>
                  <a:pt x="685800" y="220721"/>
                </a:cubicBezTo>
                <a:cubicBezTo>
                  <a:pt x="683006" y="234691"/>
                  <a:pt x="681765" y="246011"/>
                  <a:pt x="676275" y="258821"/>
                </a:cubicBezTo>
                <a:cubicBezTo>
                  <a:pt x="673478" y="265347"/>
                  <a:pt x="669243" y="271224"/>
                  <a:pt x="666750" y="277871"/>
                </a:cubicBezTo>
                <a:cubicBezTo>
                  <a:pt x="644739" y="336565"/>
                  <a:pt x="679486" y="261664"/>
                  <a:pt x="652462" y="311208"/>
                </a:cubicBezTo>
                <a:cubicBezTo>
                  <a:pt x="645663" y="323673"/>
                  <a:pt x="633412" y="349308"/>
                  <a:pt x="633412" y="349308"/>
                </a:cubicBezTo>
                <a:cubicBezTo>
                  <a:pt x="631825" y="368358"/>
                  <a:pt x="629518" y="387362"/>
                  <a:pt x="628650" y="406458"/>
                </a:cubicBezTo>
                <a:cubicBezTo>
                  <a:pt x="626342" y="457230"/>
                  <a:pt x="629589" y="508354"/>
                  <a:pt x="623887" y="558858"/>
                </a:cubicBezTo>
                <a:cubicBezTo>
                  <a:pt x="618438" y="607120"/>
                  <a:pt x="603892" y="653929"/>
                  <a:pt x="595312" y="701733"/>
                </a:cubicBezTo>
                <a:cubicBezTo>
                  <a:pt x="589890" y="731941"/>
                  <a:pt x="587022" y="804571"/>
                  <a:pt x="585787" y="825558"/>
                </a:cubicBezTo>
                <a:cubicBezTo>
                  <a:pt x="569912" y="823971"/>
                  <a:pt x="553708" y="824383"/>
                  <a:pt x="538162" y="820796"/>
                </a:cubicBezTo>
                <a:cubicBezTo>
                  <a:pt x="532585" y="819509"/>
                  <a:pt x="529599" y="811271"/>
                  <a:pt x="523875" y="811271"/>
                </a:cubicBezTo>
                <a:cubicBezTo>
                  <a:pt x="515326" y="811271"/>
                  <a:pt x="508000" y="817621"/>
                  <a:pt x="500062" y="820796"/>
                </a:cubicBezTo>
                <a:cubicBezTo>
                  <a:pt x="494269" y="829485"/>
                  <a:pt x="490251" y="841846"/>
                  <a:pt x="476250" y="839846"/>
                </a:cubicBezTo>
                <a:cubicBezTo>
                  <a:pt x="469222" y="838842"/>
                  <a:pt x="463550" y="833496"/>
                  <a:pt x="457200" y="830321"/>
                </a:cubicBezTo>
                <a:cubicBezTo>
                  <a:pt x="452712" y="831443"/>
                  <a:pt x="429455" y="836739"/>
                  <a:pt x="423862" y="839846"/>
                </a:cubicBezTo>
                <a:cubicBezTo>
                  <a:pt x="413855" y="845405"/>
                  <a:pt x="406393" y="856120"/>
                  <a:pt x="395287" y="858896"/>
                </a:cubicBezTo>
                <a:cubicBezTo>
                  <a:pt x="386629" y="861060"/>
                  <a:pt x="370741" y="864514"/>
                  <a:pt x="361950" y="868421"/>
                </a:cubicBezTo>
                <a:cubicBezTo>
                  <a:pt x="337937" y="879093"/>
                  <a:pt x="314565" y="891175"/>
                  <a:pt x="290512" y="901758"/>
                </a:cubicBezTo>
                <a:cubicBezTo>
                  <a:pt x="274862" y="908644"/>
                  <a:pt x="258511" y="913864"/>
                  <a:pt x="242887" y="920808"/>
                </a:cubicBezTo>
                <a:cubicBezTo>
                  <a:pt x="229912" y="926575"/>
                  <a:pt x="217487" y="933508"/>
                  <a:pt x="204787" y="939858"/>
                </a:cubicBezTo>
                <a:cubicBezTo>
                  <a:pt x="198437" y="943033"/>
                  <a:pt x="192472" y="947138"/>
                  <a:pt x="185737" y="949383"/>
                </a:cubicBezTo>
                <a:cubicBezTo>
                  <a:pt x="180975" y="950971"/>
                  <a:pt x="176111" y="952282"/>
                  <a:pt x="171450" y="954146"/>
                </a:cubicBezTo>
                <a:cubicBezTo>
                  <a:pt x="142968" y="965539"/>
                  <a:pt x="142243" y="966368"/>
                  <a:pt x="119062" y="977958"/>
                </a:cubicBezTo>
                <a:cubicBezTo>
                  <a:pt x="128587" y="965258"/>
                  <a:pt x="141274" y="954402"/>
                  <a:pt x="147637" y="939858"/>
                </a:cubicBezTo>
                <a:cubicBezTo>
                  <a:pt x="152767" y="928132"/>
                  <a:pt x="160536" y="911638"/>
                  <a:pt x="152400" y="901758"/>
                </a:cubicBezTo>
                <a:cubicBezTo>
                  <a:pt x="120360" y="862853"/>
                  <a:pt x="68138" y="855690"/>
                  <a:pt x="23812" y="844608"/>
                </a:cubicBezTo>
                <a:cubicBezTo>
                  <a:pt x="22225" y="825558"/>
                  <a:pt x="20516" y="806518"/>
                  <a:pt x="19050" y="787458"/>
                </a:cubicBezTo>
                <a:cubicBezTo>
                  <a:pt x="8081" y="644858"/>
                  <a:pt x="16756" y="702251"/>
                  <a:pt x="4762" y="630296"/>
                </a:cubicBezTo>
                <a:cubicBezTo>
                  <a:pt x="3175" y="589021"/>
                  <a:pt x="0" y="547777"/>
                  <a:pt x="0" y="506471"/>
                </a:cubicBezTo>
                <a:cubicBezTo>
                  <a:pt x="0" y="493672"/>
                  <a:pt x="1986" y="480865"/>
                  <a:pt x="4762" y="468371"/>
                </a:cubicBezTo>
                <a:cubicBezTo>
                  <a:pt x="13721" y="428054"/>
                  <a:pt x="28686" y="398211"/>
                  <a:pt x="42862" y="358833"/>
                </a:cubicBezTo>
                <a:cubicBezTo>
                  <a:pt x="49664" y="339940"/>
                  <a:pt x="52932" y="319643"/>
                  <a:pt x="61912" y="301683"/>
                </a:cubicBezTo>
                <a:cubicBezTo>
                  <a:pt x="86393" y="252722"/>
                  <a:pt x="117057" y="207077"/>
                  <a:pt x="142875" y="158808"/>
                </a:cubicBezTo>
                <a:cubicBezTo>
                  <a:pt x="153595" y="138766"/>
                  <a:pt x="160936" y="117048"/>
                  <a:pt x="171450" y="96896"/>
                </a:cubicBezTo>
                <a:cubicBezTo>
                  <a:pt x="199688" y="42774"/>
                  <a:pt x="173831" y="50065"/>
                  <a:pt x="180975" y="397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2" fill="hold" grpId="0" nodeType="clickEffect">
                                  <p:stCondLst>
                                    <p:cond delay="0"/>
                                  </p:stCondLst>
                                  <p:childTnLst>
                                    <p:animEffect transition="out" filter="wipe(right)">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3" grpId="0" uiExpand="1" build="p"/>
      <p:bldP spid="13" grpId="0" animBg="1"/>
      <p:bldP spid="19" grpId="0"/>
      <p:bldP spid="20" grpId="0"/>
      <p:bldP spid="21" grpId="0"/>
      <p:bldP spid="22" grpId="0"/>
      <p:bldP spid="11"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prstGeom prst="rect">
            <a:avLst/>
          </a:prstGeom>
        </p:spPr>
        <p:txBody>
          <a:bodyPr>
            <a:normAutofit/>
          </a:bodyPr>
          <a:lstStyle/>
          <a:p>
            <a:r>
              <a:rPr lang="en-US" dirty="0"/>
              <a:t>Our contribution: </a:t>
            </a:r>
            <a:r>
              <a:rPr dirty="0"/>
              <a:t>Passive Participation</a:t>
            </a:r>
          </a:p>
        </p:txBody>
      </p:sp>
      <p:sp>
        <p:nvSpPr>
          <p:cNvPr id="139" name="Slide Number Placeholder 9"/>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grpSp>
        <p:nvGrpSpPr>
          <p:cNvPr id="143" name="Gruppieren"/>
          <p:cNvGrpSpPr/>
          <p:nvPr/>
        </p:nvGrpSpPr>
        <p:grpSpPr>
          <a:xfrm>
            <a:off x="10680093" y="2239927"/>
            <a:ext cx="814704" cy="1139356"/>
            <a:chOff x="0" y="0"/>
            <a:chExt cx="1630043" cy="2279600"/>
          </a:xfrm>
        </p:grpSpPr>
        <p:pic>
          <p:nvPicPr>
            <p:cNvPr id="14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142"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pic>
        <p:nvPicPr>
          <p:cNvPr id="137" name="Picture 6" descr="Picture 6"/>
          <p:cNvPicPr>
            <a:picLocks noChangeAspect="1"/>
          </p:cNvPicPr>
          <p:nvPr/>
        </p:nvPicPr>
        <p:blipFill>
          <a:blip r:embed="rId5">
            <a:extLst/>
          </a:blip>
          <a:stretch>
            <a:fillRect/>
          </a:stretch>
        </p:blipFill>
        <p:spPr>
          <a:xfrm>
            <a:off x="8434256" y="2242035"/>
            <a:ext cx="893933" cy="893933"/>
          </a:xfrm>
          <a:prstGeom prst="rect">
            <a:avLst/>
          </a:prstGeom>
          <a:ln w="12700">
            <a:miter lim="400000"/>
          </a:ln>
        </p:spPr>
      </p:pic>
      <p:sp>
        <p:nvSpPr>
          <p:cNvPr id="147" name="passive  participant"/>
          <p:cNvSpPr txBox="1"/>
          <p:nvPr/>
        </p:nvSpPr>
        <p:spPr>
          <a:xfrm>
            <a:off x="8353674" y="3078909"/>
            <a:ext cx="1055096"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solidFill>
                  <a:srgbClr val="1269B0"/>
                </a:solidFill>
              </a:rPr>
              <a:t>passive</a:t>
            </a:r>
            <a:endParaRPr sz="2000" dirty="0"/>
          </a:p>
        </p:txBody>
      </p:sp>
      <p:grpSp>
        <p:nvGrpSpPr>
          <p:cNvPr id="6" name="Gruppieren 5"/>
          <p:cNvGrpSpPr/>
          <p:nvPr/>
        </p:nvGrpSpPr>
        <p:grpSpPr>
          <a:xfrm>
            <a:off x="9317334" y="2374916"/>
            <a:ext cx="1205825" cy="379884"/>
            <a:chOff x="9317334" y="2374916"/>
            <a:chExt cx="1205825" cy="379884"/>
          </a:xfrm>
        </p:grpSpPr>
        <p:sp>
          <p:nvSpPr>
            <p:cNvPr id="138" name="Straight Arrow Connector 8"/>
            <p:cNvSpPr/>
            <p:nvPr/>
          </p:nvSpPr>
          <p:spPr>
            <a:xfrm>
              <a:off x="9317334" y="2564858"/>
              <a:ext cx="1205825" cy="0"/>
            </a:xfrm>
            <a:prstGeom prst="line">
              <a:avLst/>
            </a:prstGeom>
            <a:ln w="76200">
              <a:solidFill>
                <a:srgbClr val="000000"/>
              </a:solidFill>
              <a:miter/>
              <a:tailEnd type="triangle"/>
            </a:ln>
          </p:spPr>
          <p:txBody>
            <a:bodyPr tIns="45702" bIns="45702"/>
            <a:lstStyle/>
            <a:p>
              <a:pPr defTabSz="914034">
                <a:defRPr sz="3600">
                  <a:latin typeface="Calibri"/>
                  <a:ea typeface="Calibri"/>
                  <a:cs typeface="Calibri"/>
                  <a:sym typeface="Calibri"/>
                </a:defRPr>
              </a:pPr>
              <a:endParaRPr sz="1799"/>
            </a:p>
          </p:txBody>
        </p:sp>
        <p:sp>
          <p:nvSpPr>
            <p:cNvPr id="148" name="❶"/>
            <p:cNvSpPr txBox="1"/>
            <p:nvPr/>
          </p:nvSpPr>
          <p:spPr>
            <a:xfrm>
              <a:off x="9756308" y="2374916"/>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❶</a:t>
              </a:r>
            </a:p>
          </p:txBody>
        </p:sp>
      </p:grpSp>
      <p:grpSp>
        <p:nvGrpSpPr>
          <p:cNvPr id="10" name="Gruppieren 9"/>
          <p:cNvGrpSpPr/>
          <p:nvPr/>
        </p:nvGrpSpPr>
        <p:grpSpPr>
          <a:xfrm>
            <a:off x="9317334" y="2730377"/>
            <a:ext cx="1205825" cy="379884"/>
            <a:chOff x="9317334" y="2730377"/>
            <a:chExt cx="1205825" cy="379884"/>
          </a:xfrm>
        </p:grpSpPr>
        <p:sp>
          <p:nvSpPr>
            <p:cNvPr id="145" name="Straight Arrow Connector 8"/>
            <p:cNvSpPr/>
            <p:nvPr/>
          </p:nvSpPr>
          <p:spPr>
            <a:xfrm>
              <a:off x="9317334" y="2920319"/>
              <a:ext cx="1205825" cy="0"/>
            </a:xfrm>
            <a:prstGeom prst="line">
              <a:avLst/>
            </a:prstGeom>
            <a:ln w="76200">
              <a:solidFill>
                <a:srgbClr val="FF9300">
                  <a:alpha val="93496"/>
                </a:srgbClr>
              </a:solidFill>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146" name="Straight Arrow Connector 8"/>
            <p:cNvSpPr/>
            <p:nvPr/>
          </p:nvSpPr>
          <p:spPr>
            <a:xfrm>
              <a:off x="9317334" y="2920319"/>
              <a:ext cx="1205825" cy="0"/>
            </a:xfrm>
            <a:prstGeom prst="line">
              <a:avLst/>
            </a:prstGeom>
            <a:ln w="76200">
              <a:solidFill>
                <a:srgbClr val="000000"/>
              </a:solidFill>
              <a:custDash>
                <a:ds d="200000" sp="200000"/>
              </a:custDash>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149" name="❷"/>
            <p:cNvSpPr txBox="1"/>
            <p:nvPr/>
          </p:nvSpPr>
          <p:spPr>
            <a:xfrm>
              <a:off x="9756308" y="2730377"/>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❷</a:t>
              </a:r>
            </a:p>
          </p:txBody>
        </p:sp>
      </p:grpSp>
      <p:grpSp>
        <p:nvGrpSpPr>
          <p:cNvPr id="7" name="Gruppieren 6"/>
          <p:cNvGrpSpPr/>
          <p:nvPr/>
        </p:nvGrpSpPr>
        <p:grpSpPr>
          <a:xfrm>
            <a:off x="5797895" y="2742495"/>
            <a:ext cx="2404648" cy="379884"/>
            <a:chOff x="5797895" y="2742495"/>
            <a:chExt cx="2404648" cy="379884"/>
          </a:xfrm>
        </p:grpSpPr>
        <p:sp>
          <p:nvSpPr>
            <p:cNvPr id="144" name="Straight Arrow Connector 8"/>
            <p:cNvSpPr/>
            <p:nvPr/>
          </p:nvSpPr>
          <p:spPr>
            <a:xfrm flipH="1" flipV="1">
              <a:off x="5797895" y="2944126"/>
              <a:ext cx="2404648" cy="0"/>
            </a:xfrm>
            <a:prstGeom prst="line">
              <a:avLst/>
            </a:prstGeom>
            <a:ln w="76200">
              <a:solidFill>
                <a:srgbClr val="FF9300"/>
              </a:solidFill>
              <a:miter/>
              <a:headEnd type="triangle"/>
              <a:tailEnd type="triangle"/>
            </a:ln>
          </p:spPr>
          <p:txBody>
            <a:bodyPr tIns="45702" bIns="45702"/>
            <a:lstStyle/>
            <a:p>
              <a:pPr defTabSz="914034">
                <a:defRPr sz="3600">
                  <a:latin typeface="Calibri"/>
                  <a:ea typeface="Calibri"/>
                  <a:cs typeface="Calibri"/>
                  <a:sym typeface="Calibri"/>
                </a:defRPr>
              </a:pPr>
              <a:endParaRPr sz="1799"/>
            </a:p>
          </p:txBody>
        </p:sp>
        <p:sp>
          <p:nvSpPr>
            <p:cNvPr id="150" name="❸"/>
            <p:cNvSpPr txBox="1"/>
            <p:nvPr/>
          </p:nvSpPr>
          <p:spPr>
            <a:xfrm>
              <a:off x="6827156" y="2742495"/>
              <a:ext cx="346126"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defRPr>
                  <a:latin typeface="Gill Sans"/>
                  <a:ea typeface="Gill Sans"/>
                  <a:cs typeface="Gill Sans"/>
                  <a:sym typeface="Gill Sans"/>
                </a:defRPr>
              </a:lvl1pPr>
            </a:lstStyle>
            <a:p>
              <a:r>
                <a:rPr sz="2000" dirty="0"/>
                <a:t>❸</a:t>
              </a:r>
            </a:p>
          </p:txBody>
        </p:sp>
      </p:grpSp>
      <p:sp>
        <p:nvSpPr>
          <p:cNvPr id="151" name="cover traffic"/>
          <p:cNvSpPr txBox="1"/>
          <p:nvPr/>
        </p:nvSpPr>
        <p:spPr>
          <a:xfrm>
            <a:off x="6417268" y="3097455"/>
            <a:ext cx="1190299"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r>
              <a:rPr dirty="0">
                <a:latin typeface="+mn-lt"/>
              </a:rPr>
              <a:t>cover traffic</a:t>
            </a:r>
          </a:p>
        </p:txBody>
      </p:sp>
      <p:sp>
        <p:nvSpPr>
          <p:cNvPr id="3" name="Datumsplatzhalter 2"/>
          <p:cNvSpPr>
            <a:spLocks noGrp="1"/>
          </p:cNvSpPr>
          <p:nvPr>
            <p:ph type="dt" sz="half" idx="10"/>
          </p:nvPr>
        </p:nvSpPr>
        <p:spPr/>
        <p:txBody>
          <a:bodyPr/>
          <a:lstStyle/>
          <a:p>
            <a:r>
              <a:rPr lang="en-US"/>
              <a:t>NSDI'19  -  28.02.2019</a:t>
            </a:r>
          </a:p>
        </p:txBody>
      </p:sp>
      <p:sp>
        <p:nvSpPr>
          <p:cNvPr id="4" name="Fußzeilenplatzhalter 3"/>
          <p:cNvSpPr>
            <a:spLocks noGrp="1"/>
          </p:cNvSpPr>
          <p:nvPr>
            <p:ph type="ftr" sz="quarter" idx="11"/>
          </p:nvPr>
        </p:nvSpPr>
        <p:spPr/>
        <p:txBody>
          <a:bodyPr/>
          <a:lstStyle/>
          <a:p>
            <a:r>
              <a:rPr lang="en-US"/>
              <a:t>David Sommer, Aritra Dhar</a:t>
            </a:r>
          </a:p>
        </p:txBody>
      </p:sp>
      <p:pic>
        <p:nvPicPr>
          <p:cNvPr id="44"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773" y="2479736"/>
            <a:ext cx="1349321" cy="899547"/>
          </a:xfrm>
          <a:prstGeom prst="rect">
            <a:avLst/>
          </a:prstGeom>
        </p:spPr>
      </p:pic>
      <p:sp>
        <p:nvSpPr>
          <p:cNvPr id="52" name="Content Placeholder 2"/>
          <p:cNvSpPr>
            <a:spLocks noGrp="1"/>
          </p:cNvSpPr>
          <p:nvPr>
            <p:ph idx="1"/>
          </p:nvPr>
        </p:nvSpPr>
        <p:spPr>
          <a:xfrm>
            <a:off x="738600" y="1672857"/>
            <a:ext cx="7454962" cy="830803"/>
          </a:xfrm>
        </p:spPr>
        <p:txBody>
          <a:bodyPr>
            <a:normAutofit/>
          </a:bodyPr>
          <a:lstStyle/>
          <a:p>
            <a:r>
              <a:rPr lang="en-US" dirty="0"/>
              <a:t>Web site visitors </a:t>
            </a:r>
            <a:r>
              <a:rPr lang="en-US" dirty="0">
                <a:solidFill>
                  <a:srgbClr val="1269B0"/>
                </a:solidFill>
              </a:rPr>
              <a:t>passively</a:t>
            </a:r>
            <a:r>
              <a:rPr lang="en-US" dirty="0"/>
              <a:t> produce </a:t>
            </a:r>
            <a:r>
              <a:rPr lang="en-US" dirty="0">
                <a:solidFill>
                  <a:srgbClr val="1269B0"/>
                </a:solidFill>
              </a:rPr>
              <a:t>cover traffic </a:t>
            </a:r>
          </a:p>
          <a:p>
            <a:pPr marL="361950" lvl="1" indent="0">
              <a:buNone/>
            </a:pPr>
            <a:endParaRPr lang="en-US" dirty="0"/>
          </a:p>
          <a:p>
            <a:pPr marL="361950" lvl="1" indent="0">
              <a:buNone/>
            </a:pPr>
            <a:endParaRPr lang="de-CH" dirty="0"/>
          </a:p>
          <a:p>
            <a:endParaRPr lang="de-CH" dirty="0"/>
          </a:p>
        </p:txBody>
      </p:sp>
      <p:sp>
        <p:nvSpPr>
          <p:cNvPr id="5" name="Textfeld 4"/>
          <p:cNvSpPr txBox="1"/>
          <p:nvPr/>
        </p:nvSpPr>
        <p:spPr>
          <a:xfrm>
            <a:off x="1594279" y="2761833"/>
            <a:ext cx="2950494" cy="2800767"/>
          </a:xfrm>
          <a:prstGeom prst="rect">
            <a:avLst/>
          </a:prstGeom>
          <a:noFill/>
        </p:spPr>
        <p:txBody>
          <a:bodyPr wrap="square" rtlCol="0">
            <a:spAutoFit/>
          </a:bodyPr>
          <a:lstStyle/>
          <a:p>
            <a:r>
              <a:rPr lang="de-CH" sz="2200" dirty="0"/>
              <a:t>User </a:t>
            </a:r>
            <a:r>
              <a:rPr lang="de-CH" sz="2200" dirty="0" err="1"/>
              <a:t>visits</a:t>
            </a:r>
            <a:r>
              <a:rPr lang="de-CH" sz="2200" dirty="0"/>
              <a:t> </a:t>
            </a:r>
            <a:r>
              <a:rPr lang="de-CH" sz="2200" dirty="0" err="1"/>
              <a:t>reddit</a:t>
            </a:r>
            <a:endParaRPr lang="de-CH" sz="2200" dirty="0"/>
          </a:p>
          <a:p>
            <a:endParaRPr lang="de-CH" sz="2200" dirty="0"/>
          </a:p>
          <a:p>
            <a:r>
              <a:rPr lang="de-CH" sz="2200" dirty="0" err="1"/>
              <a:t>Reddit</a:t>
            </a:r>
            <a:r>
              <a:rPr lang="de-CH" sz="2200" dirty="0"/>
              <a:t> </a:t>
            </a:r>
            <a:r>
              <a:rPr lang="de-CH" sz="2200" dirty="0" err="1"/>
              <a:t>responds</a:t>
            </a:r>
            <a:endParaRPr lang="de-CH" sz="2200" dirty="0"/>
          </a:p>
          <a:p>
            <a:r>
              <a:rPr lang="de-CH" sz="2200" dirty="0" err="1"/>
              <a:t>and</a:t>
            </a:r>
            <a:r>
              <a:rPr lang="de-CH" sz="2200" dirty="0"/>
              <a:t> </a:t>
            </a:r>
            <a:r>
              <a:rPr lang="de-CH" sz="2200" dirty="0" err="1"/>
              <a:t>includes</a:t>
            </a:r>
            <a:r>
              <a:rPr lang="de-CH" sz="2200" dirty="0"/>
              <a:t> a </a:t>
            </a:r>
            <a:r>
              <a:rPr lang="de-CH" sz="2200" dirty="0" err="1"/>
              <a:t>piece</a:t>
            </a:r>
            <a:r>
              <a:rPr lang="de-CH" sz="2200" dirty="0"/>
              <a:t> </a:t>
            </a:r>
          </a:p>
          <a:p>
            <a:r>
              <a:rPr lang="de-CH" sz="2200" dirty="0" err="1"/>
              <a:t>of</a:t>
            </a:r>
            <a:r>
              <a:rPr lang="de-CH" sz="2200" dirty="0"/>
              <a:t> </a:t>
            </a:r>
            <a:r>
              <a:rPr lang="de-CH" sz="2200" dirty="0">
                <a:solidFill>
                  <a:srgbClr val="FF9300"/>
                </a:solidFill>
              </a:rPr>
              <a:t>JavaScript </a:t>
            </a:r>
            <a:r>
              <a:rPr lang="de-CH" sz="2200" dirty="0" err="1">
                <a:solidFill>
                  <a:srgbClr val="FF9300"/>
                </a:solidFill>
              </a:rPr>
              <a:t>code</a:t>
            </a:r>
            <a:endParaRPr lang="de-CH" sz="2200" dirty="0">
              <a:solidFill>
                <a:srgbClr val="FF9300"/>
              </a:solidFill>
            </a:endParaRPr>
          </a:p>
          <a:p>
            <a:endParaRPr lang="de-CH" sz="2200" dirty="0"/>
          </a:p>
          <a:p>
            <a:r>
              <a:rPr lang="de-CH" sz="2200" dirty="0"/>
              <a:t>This JS </a:t>
            </a:r>
            <a:r>
              <a:rPr lang="de-CH" sz="2200" dirty="0" err="1"/>
              <a:t>code</a:t>
            </a:r>
            <a:r>
              <a:rPr lang="de-CH" sz="2200" dirty="0"/>
              <a:t> </a:t>
            </a:r>
            <a:r>
              <a:rPr lang="de-CH" sz="2200" dirty="0" err="1"/>
              <a:t>produces</a:t>
            </a:r>
            <a:r>
              <a:rPr lang="de-CH" sz="2200" dirty="0"/>
              <a:t> </a:t>
            </a:r>
          </a:p>
          <a:p>
            <a:r>
              <a:rPr lang="de-CH" sz="2200" dirty="0" err="1">
                <a:solidFill>
                  <a:srgbClr val="FF9300"/>
                </a:solidFill>
              </a:rPr>
              <a:t>cover</a:t>
            </a:r>
            <a:r>
              <a:rPr lang="de-CH" sz="2200" dirty="0">
                <a:solidFill>
                  <a:srgbClr val="FF9300"/>
                </a:solidFill>
              </a:rPr>
              <a:t> </a:t>
            </a:r>
            <a:r>
              <a:rPr lang="de-CH" sz="2200" dirty="0" err="1">
                <a:solidFill>
                  <a:srgbClr val="FF9300"/>
                </a:solidFill>
              </a:rPr>
              <a:t>traffic</a:t>
            </a:r>
            <a:endParaRPr lang="en-US" sz="2200" dirty="0">
              <a:solidFill>
                <a:srgbClr val="FF9300"/>
              </a:solidFill>
            </a:endParaRPr>
          </a:p>
        </p:txBody>
      </p:sp>
      <p:sp>
        <p:nvSpPr>
          <p:cNvPr id="55" name="❶"/>
          <p:cNvSpPr txBox="1"/>
          <p:nvPr/>
        </p:nvSpPr>
        <p:spPr>
          <a:xfrm>
            <a:off x="1258671" y="2761359"/>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❶</a:t>
            </a:r>
          </a:p>
        </p:txBody>
      </p:sp>
      <p:sp>
        <p:nvSpPr>
          <p:cNvPr id="56" name="❷"/>
          <p:cNvSpPr txBox="1"/>
          <p:nvPr/>
        </p:nvSpPr>
        <p:spPr>
          <a:xfrm>
            <a:off x="1216819" y="3467670"/>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❷</a:t>
            </a:r>
          </a:p>
        </p:txBody>
      </p:sp>
      <p:sp>
        <p:nvSpPr>
          <p:cNvPr id="57" name="❸"/>
          <p:cNvSpPr txBox="1"/>
          <p:nvPr/>
        </p:nvSpPr>
        <p:spPr>
          <a:xfrm>
            <a:off x="1250577" y="4808951"/>
            <a:ext cx="346126"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defRPr>
                <a:latin typeface="Gill Sans"/>
                <a:ea typeface="Gill Sans"/>
                <a:cs typeface="Gill Sans"/>
                <a:sym typeface="Gill Sans"/>
              </a:defRPr>
            </a:lvl1pPr>
          </a:lstStyle>
          <a:p>
            <a:r>
              <a:rPr sz="2000" dirty="0"/>
              <a:t>❸</a:t>
            </a:r>
          </a:p>
        </p:txBody>
      </p:sp>
      <p:sp>
        <p:nvSpPr>
          <p:cNvPr id="72" name="passive  participant"/>
          <p:cNvSpPr txBox="1"/>
          <p:nvPr/>
        </p:nvSpPr>
        <p:spPr>
          <a:xfrm>
            <a:off x="8191385" y="3341801"/>
            <a:ext cx="1367682"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t>participant</a:t>
            </a:r>
          </a:p>
        </p:txBody>
      </p:sp>
      <p:sp>
        <p:nvSpPr>
          <p:cNvPr id="174" name="passive  participant"/>
          <p:cNvSpPr txBox="1"/>
          <p:nvPr/>
        </p:nvSpPr>
        <p:spPr>
          <a:xfrm>
            <a:off x="8447866" y="5166514"/>
            <a:ext cx="854721"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lang="de-CH" sz="2000" dirty="0" err="1">
                <a:solidFill>
                  <a:srgbClr val="C00000"/>
                </a:solidFill>
              </a:rPr>
              <a:t>active</a:t>
            </a:r>
            <a:endParaRPr sz="2000" dirty="0">
              <a:solidFill>
                <a:srgbClr val="C00000"/>
              </a:solidFill>
            </a:endParaRPr>
          </a:p>
        </p:txBody>
      </p:sp>
      <p:sp>
        <p:nvSpPr>
          <p:cNvPr id="58" name="passive  participant"/>
          <p:cNvSpPr txBox="1"/>
          <p:nvPr/>
        </p:nvSpPr>
        <p:spPr>
          <a:xfrm>
            <a:off x="8353674" y="3078909"/>
            <a:ext cx="1055096"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solidFill>
                  <a:srgbClr val="1269B0"/>
                </a:solidFill>
              </a:rPr>
              <a:t>passive</a:t>
            </a:r>
            <a:endParaRPr sz="2000" dirty="0"/>
          </a:p>
        </p:txBody>
      </p:sp>
      <p:sp>
        <p:nvSpPr>
          <p:cNvPr id="69" name="cover traffic"/>
          <p:cNvSpPr txBox="1"/>
          <p:nvPr/>
        </p:nvSpPr>
        <p:spPr>
          <a:xfrm>
            <a:off x="6418119" y="3097455"/>
            <a:ext cx="1190299"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r>
              <a:rPr dirty="0">
                <a:latin typeface="+mn-lt"/>
              </a:rPr>
              <a:t>cover traffic</a:t>
            </a:r>
          </a:p>
        </p:txBody>
      </p:sp>
      <p:grpSp>
        <p:nvGrpSpPr>
          <p:cNvPr id="9" name="Gruppieren 8"/>
          <p:cNvGrpSpPr/>
          <p:nvPr/>
        </p:nvGrpSpPr>
        <p:grpSpPr>
          <a:xfrm>
            <a:off x="4544773" y="2242035"/>
            <a:ext cx="6950024" cy="1440392"/>
            <a:chOff x="4544773" y="2239927"/>
            <a:chExt cx="6950024" cy="1440392"/>
          </a:xfrm>
        </p:grpSpPr>
        <p:grpSp>
          <p:nvGrpSpPr>
            <p:cNvPr id="50" name="Gruppieren"/>
            <p:cNvGrpSpPr/>
            <p:nvPr/>
          </p:nvGrpSpPr>
          <p:grpSpPr>
            <a:xfrm>
              <a:off x="10680093" y="2239927"/>
              <a:ext cx="814704" cy="1139356"/>
              <a:chOff x="0" y="0"/>
              <a:chExt cx="1630043" cy="2279600"/>
            </a:xfrm>
          </p:grpSpPr>
          <p:pic>
            <p:nvPicPr>
              <p:cNvPr id="5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53"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pic>
          <p:nvPicPr>
            <p:cNvPr id="54" name="Picture 6" descr="Picture 6"/>
            <p:cNvPicPr>
              <a:picLocks noChangeAspect="1"/>
            </p:cNvPicPr>
            <p:nvPr/>
          </p:nvPicPr>
          <p:blipFill>
            <a:blip r:embed="rId5">
              <a:extLst/>
            </a:blip>
            <a:stretch>
              <a:fillRect/>
            </a:stretch>
          </p:blipFill>
          <p:spPr>
            <a:xfrm>
              <a:off x="8434256" y="2242035"/>
              <a:ext cx="893933" cy="893933"/>
            </a:xfrm>
            <a:prstGeom prst="rect">
              <a:avLst/>
            </a:prstGeom>
            <a:ln w="12700">
              <a:miter lim="400000"/>
            </a:ln>
          </p:spPr>
        </p:pic>
        <p:grpSp>
          <p:nvGrpSpPr>
            <p:cNvPr id="59" name="Gruppieren 58"/>
            <p:cNvGrpSpPr/>
            <p:nvPr/>
          </p:nvGrpSpPr>
          <p:grpSpPr>
            <a:xfrm>
              <a:off x="9317334" y="2374916"/>
              <a:ext cx="1205825" cy="379884"/>
              <a:chOff x="9317334" y="2374916"/>
              <a:chExt cx="1205825" cy="379884"/>
            </a:xfrm>
          </p:grpSpPr>
          <p:sp>
            <p:nvSpPr>
              <p:cNvPr id="60" name="Straight Arrow Connector 8"/>
              <p:cNvSpPr/>
              <p:nvPr/>
            </p:nvSpPr>
            <p:spPr>
              <a:xfrm>
                <a:off x="9317334" y="2564858"/>
                <a:ext cx="1205825" cy="0"/>
              </a:xfrm>
              <a:prstGeom prst="line">
                <a:avLst/>
              </a:prstGeom>
              <a:ln w="76200">
                <a:solidFill>
                  <a:srgbClr val="000000"/>
                </a:solidFill>
                <a:miter/>
                <a:tailEnd type="triangle"/>
              </a:ln>
            </p:spPr>
            <p:txBody>
              <a:bodyPr tIns="45702" bIns="45702"/>
              <a:lstStyle/>
              <a:p>
                <a:pPr defTabSz="914034">
                  <a:defRPr sz="3600">
                    <a:latin typeface="Calibri"/>
                    <a:ea typeface="Calibri"/>
                    <a:cs typeface="Calibri"/>
                    <a:sym typeface="Calibri"/>
                  </a:defRPr>
                </a:pPr>
                <a:endParaRPr sz="1799"/>
              </a:p>
            </p:txBody>
          </p:sp>
          <p:sp>
            <p:nvSpPr>
              <p:cNvPr id="61" name="❶"/>
              <p:cNvSpPr txBox="1"/>
              <p:nvPr/>
            </p:nvSpPr>
            <p:spPr>
              <a:xfrm>
                <a:off x="9756308" y="2374916"/>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❶</a:t>
                </a:r>
              </a:p>
            </p:txBody>
          </p:sp>
        </p:grpSp>
        <p:grpSp>
          <p:nvGrpSpPr>
            <p:cNvPr id="62" name="Gruppieren 61"/>
            <p:cNvGrpSpPr/>
            <p:nvPr/>
          </p:nvGrpSpPr>
          <p:grpSpPr>
            <a:xfrm>
              <a:off x="9317334" y="2730377"/>
              <a:ext cx="1205825" cy="379884"/>
              <a:chOff x="9317334" y="2730377"/>
              <a:chExt cx="1205825" cy="379884"/>
            </a:xfrm>
          </p:grpSpPr>
          <p:sp>
            <p:nvSpPr>
              <p:cNvPr id="63" name="Straight Arrow Connector 8"/>
              <p:cNvSpPr/>
              <p:nvPr/>
            </p:nvSpPr>
            <p:spPr>
              <a:xfrm>
                <a:off x="9317334" y="2920319"/>
                <a:ext cx="1205825" cy="0"/>
              </a:xfrm>
              <a:prstGeom prst="line">
                <a:avLst/>
              </a:prstGeom>
              <a:ln w="76200">
                <a:solidFill>
                  <a:srgbClr val="FF9300">
                    <a:alpha val="93496"/>
                  </a:srgbClr>
                </a:solidFill>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64" name="Straight Arrow Connector 8"/>
              <p:cNvSpPr/>
              <p:nvPr/>
            </p:nvSpPr>
            <p:spPr>
              <a:xfrm>
                <a:off x="9317334" y="2920319"/>
                <a:ext cx="1205825" cy="0"/>
              </a:xfrm>
              <a:prstGeom prst="line">
                <a:avLst/>
              </a:prstGeom>
              <a:ln w="76200">
                <a:solidFill>
                  <a:srgbClr val="000000"/>
                </a:solidFill>
                <a:custDash>
                  <a:ds d="200000" sp="200000"/>
                </a:custDash>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65" name="❷"/>
              <p:cNvSpPr txBox="1"/>
              <p:nvPr/>
            </p:nvSpPr>
            <p:spPr>
              <a:xfrm>
                <a:off x="9756308" y="2730377"/>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❷</a:t>
                </a:r>
              </a:p>
            </p:txBody>
          </p:sp>
        </p:grpSp>
        <p:grpSp>
          <p:nvGrpSpPr>
            <p:cNvPr id="66" name="Gruppieren 65"/>
            <p:cNvGrpSpPr/>
            <p:nvPr/>
          </p:nvGrpSpPr>
          <p:grpSpPr>
            <a:xfrm>
              <a:off x="5797895" y="2742495"/>
              <a:ext cx="2404648" cy="379884"/>
              <a:chOff x="5797895" y="2742495"/>
              <a:chExt cx="2404648" cy="379884"/>
            </a:xfrm>
          </p:grpSpPr>
          <p:sp>
            <p:nvSpPr>
              <p:cNvPr id="67" name="Straight Arrow Connector 8"/>
              <p:cNvSpPr/>
              <p:nvPr/>
            </p:nvSpPr>
            <p:spPr>
              <a:xfrm flipH="1" flipV="1">
                <a:off x="5797895" y="2944126"/>
                <a:ext cx="2404648" cy="0"/>
              </a:xfrm>
              <a:prstGeom prst="line">
                <a:avLst/>
              </a:prstGeom>
              <a:ln w="76200">
                <a:solidFill>
                  <a:srgbClr val="FF9300"/>
                </a:solidFill>
                <a:miter/>
                <a:headEnd type="triangle"/>
                <a:tailEnd type="triangle"/>
              </a:ln>
            </p:spPr>
            <p:txBody>
              <a:bodyPr tIns="45702" bIns="45702"/>
              <a:lstStyle/>
              <a:p>
                <a:pPr defTabSz="914034">
                  <a:defRPr sz="3600">
                    <a:latin typeface="Calibri"/>
                    <a:ea typeface="Calibri"/>
                    <a:cs typeface="Calibri"/>
                    <a:sym typeface="Calibri"/>
                  </a:defRPr>
                </a:pPr>
                <a:endParaRPr sz="1799"/>
              </a:p>
            </p:txBody>
          </p:sp>
          <p:sp>
            <p:nvSpPr>
              <p:cNvPr id="68" name="❸"/>
              <p:cNvSpPr txBox="1"/>
              <p:nvPr/>
            </p:nvSpPr>
            <p:spPr>
              <a:xfrm>
                <a:off x="6827156" y="2742495"/>
                <a:ext cx="346126"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defRPr>
                    <a:latin typeface="Gill Sans"/>
                    <a:ea typeface="Gill Sans"/>
                    <a:cs typeface="Gill Sans"/>
                    <a:sym typeface="Gill Sans"/>
                  </a:defRPr>
                </a:lvl1pPr>
              </a:lstStyle>
              <a:p>
                <a:r>
                  <a:rPr sz="2000" dirty="0"/>
                  <a:t>❸</a:t>
                </a:r>
              </a:p>
            </p:txBody>
          </p:sp>
        </p:grpSp>
        <p:pic>
          <p:nvPicPr>
            <p:cNvPr id="7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773" y="2479736"/>
              <a:ext cx="1349321" cy="899547"/>
            </a:xfrm>
            <a:prstGeom prst="rect">
              <a:avLst/>
            </a:prstGeom>
          </p:spPr>
        </p:pic>
        <p:sp>
          <p:nvSpPr>
            <p:cNvPr id="71" name="passive  participant"/>
            <p:cNvSpPr txBox="1"/>
            <p:nvPr/>
          </p:nvSpPr>
          <p:spPr>
            <a:xfrm>
              <a:off x="8191385" y="3341801"/>
              <a:ext cx="1367682"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t>participant</a:t>
              </a:r>
            </a:p>
          </p:txBody>
        </p:sp>
      </p:grpSp>
      <p:sp>
        <p:nvSpPr>
          <p:cNvPr id="91" name="cover traffic"/>
          <p:cNvSpPr txBox="1"/>
          <p:nvPr/>
        </p:nvSpPr>
        <p:spPr>
          <a:xfrm>
            <a:off x="6417267" y="5186162"/>
            <a:ext cx="1190300"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pPr algn="ctr"/>
            <a:r>
              <a:rPr lang="de-CH" dirty="0">
                <a:latin typeface="+mn-lt"/>
              </a:rPr>
              <a:t>real</a:t>
            </a:r>
            <a:r>
              <a:rPr dirty="0">
                <a:latin typeface="+mn-lt"/>
              </a:rPr>
              <a:t> traffic</a:t>
            </a:r>
          </a:p>
        </p:txBody>
      </p:sp>
    </p:spTree>
    <p:extLst>
      <p:ext uri="{BB962C8B-B14F-4D97-AF65-F5344CB8AC3E}">
        <p14:creationId xmlns:p14="http://schemas.microsoft.com/office/powerpoint/2010/main" val="264341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right)">
                                      <p:cBhvr>
                                        <p:cTn id="55" dur="500"/>
                                        <p:tgtEl>
                                          <p:spTgt spid="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wipe(right)">
                                      <p:cBhvr>
                                        <p:cTn id="58" dur="500"/>
                                        <p:tgtEl>
                                          <p:spTgt spid="15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22" presetClass="entr" presetSubtype="2"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childTnLst>
                                </p:cTn>
                              </p:par>
                              <p:par>
                                <p:cTn id="68" presetID="42" presetClass="path" presetSubtype="0" accel="50000" decel="50000" fill="hold" grpId="1" nodeType="withEffect">
                                  <p:stCondLst>
                                    <p:cond delay="0"/>
                                  </p:stCondLst>
                                  <p:childTnLst>
                                    <p:animMotion origin="layout" path="M -5.34063E-8 -1.11111E-6 L -5.34063E-8 0.30417 " pathEditMode="relative" rAng="0" ptsTypes="AA">
                                      <p:cBhvr>
                                        <p:cTn id="69" dur="2000" fill="hold"/>
                                        <p:tgtEl>
                                          <p:spTgt spid="58"/>
                                        </p:tgtEl>
                                        <p:attrNameLst>
                                          <p:attrName>ppt_x</p:attrName>
                                          <p:attrName>ppt_y</p:attrName>
                                        </p:attrNameLst>
                                      </p:cBhvr>
                                      <p:rCtr x="0" y="15208"/>
                                    </p:animMotion>
                                  </p:childTnLst>
                                </p:cTn>
                              </p:par>
                              <p:par>
                                <p:cTn id="70" presetID="42" presetClass="path" presetSubtype="0" accel="50000" decel="50000" fill="hold" grpId="1" nodeType="withEffect">
                                  <p:stCondLst>
                                    <p:cond delay="0"/>
                                  </p:stCondLst>
                                  <p:childTnLst>
                                    <p:animMotion origin="layout" path="M 4.78442E-6 3.7037E-7 L 4.78442E-6 0.3044 " pathEditMode="relative" rAng="0" ptsTypes="AA">
                                      <p:cBhvr>
                                        <p:cTn id="71" dur="2000" fill="hold"/>
                                        <p:tgtEl>
                                          <p:spTgt spid="69"/>
                                        </p:tgtEl>
                                        <p:attrNameLst>
                                          <p:attrName>ppt_x</p:attrName>
                                          <p:attrName>ppt_y</p:attrName>
                                        </p:attrNameLst>
                                      </p:cBhvr>
                                      <p:rCtr x="0" y="15208"/>
                                    </p:animMotion>
                                  </p:childTnLst>
                                </p:cTn>
                              </p:par>
                              <p:par>
                                <p:cTn id="72" presetID="42" presetClass="path" presetSubtype="0" accel="50000" decel="50000" fill="hold" nodeType="withEffect">
                                  <p:stCondLst>
                                    <p:cond delay="0"/>
                                  </p:stCondLst>
                                  <p:childTnLst>
                                    <p:animMotion origin="layout" path="M 4.41579E-7 -4.44444E-6 L 4.41579E-7 0.30139 " pathEditMode="relative" rAng="0" ptsTypes="AA">
                                      <p:cBhvr>
                                        <p:cTn id="73" dur="2000" fill="hold"/>
                                        <p:tgtEl>
                                          <p:spTgt spid="9"/>
                                        </p:tgtEl>
                                        <p:attrNameLst>
                                          <p:attrName>ppt_x</p:attrName>
                                          <p:attrName>ppt_y</p:attrName>
                                        </p:attrNameLst>
                                      </p:cBhvr>
                                      <p:rCtr x="0" y="15069"/>
                                    </p:animMotion>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2" nodeType="clickEffect">
                                  <p:stCondLst>
                                    <p:cond delay="0"/>
                                  </p:stCondLst>
                                  <p:childTnLst>
                                    <p:animEffect transition="out" filter="fade">
                                      <p:cBhvr>
                                        <p:cTn id="77" dur="500"/>
                                        <p:tgtEl>
                                          <p:spTgt spid="58"/>
                                        </p:tgtEl>
                                      </p:cBhvr>
                                    </p:animEffect>
                                    <p:set>
                                      <p:cBhvr>
                                        <p:cTn id="78" dur="1" fill="hold">
                                          <p:stCondLst>
                                            <p:cond delay="499"/>
                                          </p:stCondLst>
                                        </p:cTn>
                                        <p:tgtEl>
                                          <p:spTgt spid="58"/>
                                        </p:tgtEl>
                                        <p:attrNameLst>
                                          <p:attrName>style.visibility</p:attrName>
                                        </p:attrNameLst>
                                      </p:cBhvr>
                                      <p:to>
                                        <p:strVal val="hidden"/>
                                      </p:to>
                                    </p:set>
                                  </p:childTnLst>
                                </p:cTn>
                              </p:par>
                              <p:par>
                                <p:cTn id="79" presetID="53" presetClass="entr" presetSubtype="16"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anim calcmode="lin" valueType="num">
                                      <p:cBhvr>
                                        <p:cTn id="81" dur="500" fill="hold"/>
                                        <p:tgtEl>
                                          <p:spTgt spid="174"/>
                                        </p:tgtEl>
                                        <p:attrNameLst>
                                          <p:attrName>ppt_w</p:attrName>
                                        </p:attrNameLst>
                                      </p:cBhvr>
                                      <p:tavLst>
                                        <p:tav tm="0">
                                          <p:val>
                                            <p:fltVal val="0"/>
                                          </p:val>
                                        </p:tav>
                                        <p:tav tm="100000">
                                          <p:val>
                                            <p:strVal val="#ppt_w"/>
                                          </p:val>
                                        </p:tav>
                                      </p:tavLst>
                                    </p:anim>
                                    <p:anim calcmode="lin" valueType="num">
                                      <p:cBhvr>
                                        <p:cTn id="82" dur="500" fill="hold"/>
                                        <p:tgtEl>
                                          <p:spTgt spid="174"/>
                                        </p:tgtEl>
                                        <p:attrNameLst>
                                          <p:attrName>ppt_h</p:attrName>
                                        </p:attrNameLst>
                                      </p:cBhvr>
                                      <p:tavLst>
                                        <p:tav tm="0">
                                          <p:val>
                                            <p:fltVal val="0"/>
                                          </p:val>
                                        </p:tav>
                                        <p:tav tm="100000">
                                          <p:val>
                                            <p:strVal val="#ppt_h"/>
                                          </p:val>
                                        </p:tav>
                                      </p:tavLst>
                                    </p:anim>
                                    <p:animEffect transition="in" filter="fade">
                                      <p:cBhvr>
                                        <p:cTn id="83" dur="500"/>
                                        <p:tgtEl>
                                          <p:spTgt spid="17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2" nodeType="clickEffect">
                                  <p:stCondLst>
                                    <p:cond delay="0"/>
                                  </p:stCondLst>
                                  <p:childTnLst>
                                    <p:set>
                                      <p:cBhvr>
                                        <p:cTn id="87" dur="1" fill="hold">
                                          <p:stCondLst>
                                            <p:cond delay="0"/>
                                          </p:stCondLst>
                                        </p:cTn>
                                        <p:tgtEl>
                                          <p:spTgt spid="69"/>
                                        </p:tgtEl>
                                        <p:attrNameLst>
                                          <p:attrName>style.visibility</p:attrName>
                                        </p:attrNameLst>
                                      </p:cBhvr>
                                      <p:to>
                                        <p:strVal val="hidden"/>
                                      </p:to>
                                    </p:set>
                                  </p:childTnLst>
                                </p:cTn>
                              </p:par>
                              <p:par>
                                <p:cTn id="88" presetID="53" presetClass="entr" presetSubtype="16"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 calcmode="lin" valueType="num">
                                      <p:cBhvr>
                                        <p:cTn id="90" dur="500" fill="hold"/>
                                        <p:tgtEl>
                                          <p:spTgt spid="91"/>
                                        </p:tgtEl>
                                        <p:attrNameLst>
                                          <p:attrName>ppt_w</p:attrName>
                                        </p:attrNameLst>
                                      </p:cBhvr>
                                      <p:tavLst>
                                        <p:tav tm="0">
                                          <p:val>
                                            <p:fltVal val="0"/>
                                          </p:val>
                                        </p:tav>
                                        <p:tav tm="100000">
                                          <p:val>
                                            <p:strVal val="#ppt_w"/>
                                          </p:val>
                                        </p:tav>
                                      </p:tavLst>
                                    </p:anim>
                                    <p:anim calcmode="lin" valueType="num">
                                      <p:cBhvr>
                                        <p:cTn id="91" dur="500" fill="hold"/>
                                        <p:tgtEl>
                                          <p:spTgt spid="91"/>
                                        </p:tgtEl>
                                        <p:attrNameLst>
                                          <p:attrName>ppt_h</p:attrName>
                                        </p:attrNameLst>
                                      </p:cBhvr>
                                      <p:tavLst>
                                        <p:tav tm="0">
                                          <p:val>
                                            <p:fltVal val="0"/>
                                          </p:val>
                                        </p:tav>
                                        <p:tav tm="100000">
                                          <p:val>
                                            <p:strVal val="#ppt_h"/>
                                          </p:val>
                                        </p:tav>
                                      </p:tavLst>
                                    </p:anim>
                                    <p:animEffect transition="in" filter="fade">
                                      <p:cBhvr>
                                        <p:cTn id="9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51" grpId="0" animBg="1"/>
      <p:bldP spid="52" grpId="0" build="p"/>
      <p:bldP spid="55" grpId="0" animBg="1"/>
      <p:bldP spid="56" grpId="0" animBg="1"/>
      <p:bldP spid="57" grpId="0" animBg="1"/>
      <p:bldP spid="72" grpId="0" animBg="1"/>
      <p:bldP spid="174" grpId="0" animBg="1"/>
      <p:bldP spid="58" grpId="0" animBg="1"/>
      <p:bldP spid="58" grpId="1" animBg="1"/>
      <p:bldP spid="58" grpId="2" animBg="1"/>
      <p:bldP spid="69" grpId="0" animBg="1"/>
      <p:bldP spid="69" grpId="1" animBg="1"/>
      <p:bldP spid="69" grpId="2" animBg="1"/>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prstGeom prst="rect">
            <a:avLst/>
          </a:prstGeom>
        </p:spPr>
        <p:txBody>
          <a:bodyPr>
            <a:normAutofit/>
          </a:bodyPr>
          <a:lstStyle/>
          <a:p>
            <a:r>
              <a:rPr lang="en-US" dirty="0"/>
              <a:t>Our contribution: </a:t>
            </a:r>
            <a:r>
              <a:rPr dirty="0"/>
              <a:t>Passive Participation</a:t>
            </a:r>
          </a:p>
        </p:txBody>
      </p:sp>
      <p:sp>
        <p:nvSpPr>
          <p:cNvPr id="139" name="Slide Number Placeholder 9"/>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grpSp>
        <p:nvGrpSpPr>
          <p:cNvPr id="143" name="Gruppieren"/>
          <p:cNvGrpSpPr/>
          <p:nvPr/>
        </p:nvGrpSpPr>
        <p:grpSpPr>
          <a:xfrm>
            <a:off x="10680093" y="2239927"/>
            <a:ext cx="814704" cy="1139356"/>
            <a:chOff x="0" y="0"/>
            <a:chExt cx="1630043" cy="2279600"/>
          </a:xfrm>
        </p:grpSpPr>
        <p:pic>
          <p:nvPicPr>
            <p:cNvPr id="14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142"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pic>
        <p:nvPicPr>
          <p:cNvPr id="137" name="Picture 6" descr="Picture 6"/>
          <p:cNvPicPr>
            <a:picLocks noChangeAspect="1"/>
          </p:cNvPicPr>
          <p:nvPr/>
        </p:nvPicPr>
        <p:blipFill>
          <a:blip r:embed="rId5">
            <a:extLst/>
          </a:blip>
          <a:stretch>
            <a:fillRect/>
          </a:stretch>
        </p:blipFill>
        <p:spPr>
          <a:xfrm>
            <a:off x="8434256" y="2242035"/>
            <a:ext cx="893933" cy="893933"/>
          </a:xfrm>
          <a:prstGeom prst="rect">
            <a:avLst/>
          </a:prstGeom>
          <a:ln w="12700">
            <a:miter lim="400000"/>
          </a:ln>
        </p:spPr>
      </p:pic>
      <p:sp>
        <p:nvSpPr>
          <p:cNvPr id="147" name="passive  participant"/>
          <p:cNvSpPr txBox="1"/>
          <p:nvPr/>
        </p:nvSpPr>
        <p:spPr>
          <a:xfrm>
            <a:off x="8353674" y="3078909"/>
            <a:ext cx="1055096"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solidFill>
                  <a:srgbClr val="1269B0"/>
                </a:solidFill>
              </a:rPr>
              <a:t>passive</a:t>
            </a:r>
            <a:endParaRPr sz="2000" dirty="0"/>
          </a:p>
        </p:txBody>
      </p:sp>
      <p:grpSp>
        <p:nvGrpSpPr>
          <p:cNvPr id="6" name="Gruppieren 5"/>
          <p:cNvGrpSpPr/>
          <p:nvPr/>
        </p:nvGrpSpPr>
        <p:grpSpPr>
          <a:xfrm>
            <a:off x="9317334" y="2374916"/>
            <a:ext cx="1205825" cy="379884"/>
            <a:chOff x="9317334" y="2374916"/>
            <a:chExt cx="1205825" cy="379884"/>
          </a:xfrm>
        </p:grpSpPr>
        <p:sp>
          <p:nvSpPr>
            <p:cNvPr id="138" name="Straight Arrow Connector 8"/>
            <p:cNvSpPr/>
            <p:nvPr/>
          </p:nvSpPr>
          <p:spPr>
            <a:xfrm>
              <a:off x="9317334" y="2564858"/>
              <a:ext cx="1205825" cy="0"/>
            </a:xfrm>
            <a:prstGeom prst="line">
              <a:avLst/>
            </a:prstGeom>
            <a:ln w="76200">
              <a:solidFill>
                <a:srgbClr val="000000"/>
              </a:solidFill>
              <a:miter/>
              <a:tailEnd type="triangle"/>
            </a:ln>
          </p:spPr>
          <p:txBody>
            <a:bodyPr tIns="45702" bIns="45702"/>
            <a:lstStyle/>
            <a:p>
              <a:pPr defTabSz="914034">
                <a:defRPr sz="3600">
                  <a:latin typeface="Calibri"/>
                  <a:ea typeface="Calibri"/>
                  <a:cs typeface="Calibri"/>
                  <a:sym typeface="Calibri"/>
                </a:defRPr>
              </a:pPr>
              <a:endParaRPr sz="1799"/>
            </a:p>
          </p:txBody>
        </p:sp>
        <p:sp>
          <p:nvSpPr>
            <p:cNvPr id="148" name="❶"/>
            <p:cNvSpPr txBox="1"/>
            <p:nvPr/>
          </p:nvSpPr>
          <p:spPr>
            <a:xfrm>
              <a:off x="9756308" y="2374916"/>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❶</a:t>
              </a:r>
            </a:p>
          </p:txBody>
        </p:sp>
      </p:grpSp>
      <p:grpSp>
        <p:nvGrpSpPr>
          <p:cNvPr id="10" name="Gruppieren 9"/>
          <p:cNvGrpSpPr/>
          <p:nvPr/>
        </p:nvGrpSpPr>
        <p:grpSpPr>
          <a:xfrm>
            <a:off x="9317334" y="2730377"/>
            <a:ext cx="1205825" cy="379884"/>
            <a:chOff x="9317334" y="2730377"/>
            <a:chExt cx="1205825" cy="379884"/>
          </a:xfrm>
        </p:grpSpPr>
        <p:sp>
          <p:nvSpPr>
            <p:cNvPr id="145" name="Straight Arrow Connector 8"/>
            <p:cNvSpPr/>
            <p:nvPr/>
          </p:nvSpPr>
          <p:spPr>
            <a:xfrm>
              <a:off x="9317334" y="2920319"/>
              <a:ext cx="1205825" cy="0"/>
            </a:xfrm>
            <a:prstGeom prst="line">
              <a:avLst/>
            </a:prstGeom>
            <a:ln w="76200">
              <a:solidFill>
                <a:srgbClr val="FF9300">
                  <a:alpha val="93496"/>
                </a:srgbClr>
              </a:solidFill>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146" name="Straight Arrow Connector 8"/>
            <p:cNvSpPr/>
            <p:nvPr/>
          </p:nvSpPr>
          <p:spPr>
            <a:xfrm>
              <a:off x="9317334" y="2920319"/>
              <a:ext cx="1205825" cy="0"/>
            </a:xfrm>
            <a:prstGeom prst="line">
              <a:avLst/>
            </a:prstGeom>
            <a:ln w="76200">
              <a:solidFill>
                <a:srgbClr val="000000"/>
              </a:solidFill>
              <a:custDash>
                <a:ds d="200000" sp="200000"/>
              </a:custDash>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149" name="❷"/>
            <p:cNvSpPr txBox="1"/>
            <p:nvPr/>
          </p:nvSpPr>
          <p:spPr>
            <a:xfrm>
              <a:off x="9756308" y="2730377"/>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❷</a:t>
              </a:r>
            </a:p>
          </p:txBody>
        </p:sp>
      </p:grpSp>
      <p:grpSp>
        <p:nvGrpSpPr>
          <p:cNvPr id="7" name="Gruppieren 6"/>
          <p:cNvGrpSpPr/>
          <p:nvPr/>
        </p:nvGrpSpPr>
        <p:grpSpPr>
          <a:xfrm>
            <a:off x="5797895" y="2742495"/>
            <a:ext cx="2404648" cy="379884"/>
            <a:chOff x="5797895" y="2742495"/>
            <a:chExt cx="2404648" cy="379884"/>
          </a:xfrm>
        </p:grpSpPr>
        <p:sp>
          <p:nvSpPr>
            <p:cNvPr id="144" name="Straight Arrow Connector 8"/>
            <p:cNvSpPr/>
            <p:nvPr/>
          </p:nvSpPr>
          <p:spPr>
            <a:xfrm flipH="1" flipV="1">
              <a:off x="5797895" y="2944126"/>
              <a:ext cx="2404648" cy="0"/>
            </a:xfrm>
            <a:prstGeom prst="line">
              <a:avLst/>
            </a:prstGeom>
            <a:ln w="76200">
              <a:solidFill>
                <a:srgbClr val="FF9300"/>
              </a:solidFill>
              <a:miter/>
              <a:headEnd type="triangle"/>
              <a:tailEnd type="triangle"/>
            </a:ln>
          </p:spPr>
          <p:txBody>
            <a:bodyPr tIns="45702" bIns="45702"/>
            <a:lstStyle/>
            <a:p>
              <a:pPr defTabSz="914034">
                <a:defRPr sz="3600">
                  <a:latin typeface="Calibri"/>
                  <a:ea typeface="Calibri"/>
                  <a:cs typeface="Calibri"/>
                  <a:sym typeface="Calibri"/>
                </a:defRPr>
              </a:pPr>
              <a:endParaRPr sz="1799"/>
            </a:p>
          </p:txBody>
        </p:sp>
        <p:sp>
          <p:nvSpPr>
            <p:cNvPr id="150" name="❸"/>
            <p:cNvSpPr txBox="1"/>
            <p:nvPr/>
          </p:nvSpPr>
          <p:spPr>
            <a:xfrm>
              <a:off x="6827156" y="2742495"/>
              <a:ext cx="346126"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defRPr>
                  <a:latin typeface="Gill Sans"/>
                  <a:ea typeface="Gill Sans"/>
                  <a:cs typeface="Gill Sans"/>
                  <a:sym typeface="Gill Sans"/>
                </a:defRPr>
              </a:lvl1pPr>
            </a:lstStyle>
            <a:p>
              <a:r>
                <a:rPr sz="2000" dirty="0"/>
                <a:t>❸</a:t>
              </a:r>
            </a:p>
          </p:txBody>
        </p:sp>
      </p:grpSp>
      <p:sp>
        <p:nvSpPr>
          <p:cNvPr id="151" name="cover traffic"/>
          <p:cNvSpPr txBox="1"/>
          <p:nvPr/>
        </p:nvSpPr>
        <p:spPr>
          <a:xfrm>
            <a:off x="6417268" y="3097455"/>
            <a:ext cx="1190299"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r>
              <a:rPr dirty="0">
                <a:latin typeface="+mn-lt"/>
              </a:rPr>
              <a:t>cover traffic</a:t>
            </a:r>
          </a:p>
        </p:txBody>
      </p:sp>
      <p:sp>
        <p:nvSpPr>
          <p:cNvPr id="3" name="Datumsplatzhalter 2"/>
          <p:cNvSpPr>
            <a:spLocks noGrp="1"/>
          </p:cNvSpPr>
          <p:nvPr>
            <p:ph type="dt" sz="half" idx="10"/>
          </p:nvPr>
        </p:nvSpPr>
        <p:spPr/>
        <p:txBody>
          <a:bodyPr/>
          <a:lstStyle/>
          <a:p>
            <a:r>
              <a:rPr lang="en-US"/>
              <a:t>NSDI'19  -  28.02.2019</a:t>
            </a:r>
          </a:p>
        </p:txBody>
      </p:sp>
      <p:sp>
        <p:nvSpPr>
          <p:cNvPr id="4" name="Fußzeilenplatzhalter 3"/>
          <p:cNvSpPr>
            <a:spLocks noGrp="1"/>
          </p:cNvSpPr>
          <p:nvPr>
            <p:ph type="ftr" sz="quarter" idx="11"/>
          </p:nvPr>
        </p:nvSpPr>
        <p:spPr/>
        <p:txBody>
          <a:bodyPr/>
          <a:lstStyle/>
          <a:p>
            <a:r>
              <a:rPr lang="en-US"/>
              <a:t>David Sommer, Aritra Dhar</a:t>
            </a:r>
          </a:p>
        </p:txBody>
      </p:sp>
      <p:pic>
        <p:nvPicPr>
          <p:cNvPr id="44"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773" y="2479736"/>
            <a:ext cx="1349321" cy="899547"/>
          </a:xfrm>
          <a:prstGeom prst="rect">
            <a:avLst/>
          </a:prstGeom>
        </p:spPr>
      </p:pic>
      <p:sp>
        <p:nvSpPr>
          <p:cNvPr id="55" name="❶"/>
          <p:cNvSpPr txBox="1"/>
          <p:nvPr/>
        </p:nvSpPr>
        <p:spPr>
          <a:xfrm>
            <a:off x="1258671" y="2761359"/>
            <a:ext cx="72172"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endParaRPr sz="2000" dirty="0"/>
          </a:p>
        </p:txBody>
      </p:sp>
      <p:sp>
        <p:nvSpPr>
          <p:cNvPr id="72" name="passive  participant"/>
          <p:cNvSpPr txBox="1"/>
          <p:nvPr/>
        </p:nvSpPr>
        <p:spPr>
          <a:xfrm>
            <a:off x="8191385" y="3341801"/>
            <a:ext cx="1367682"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t>participant</a:t>
            </a:r>
          </a:p>
        </p:txBody>
      </p:sp>
      <p:sp>
        <p:nvSpPr>
          <p:cNvPr id="174" name="passive  participant"/>
          <p:cNvSpPr txBox="1"/>
          <p:nvPr/>
        </p:nvSpPr>
        <p:spPr>
          <a:xfrm>
            <a:off x="8447866" y="5166514"/>
            <a:ext cx="854721"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lang="de-CH" sz="2000" dirty="0" err="1">
                <a:solidFill>
                  <a:srgbClr val="C00000"/>
                </a:solidFill>
              </a:rPr>
              <a:t>active</a:t>
            </a:r>
            <a:endParaRPr sz="2000" dirty="0">
              <a:solidFill>
                <a:srgbClr val="C00000"/>
              </a:solidFill>
            </a:endParaRPr>
          </a:p>
        </p:txBody>
      </p:sp>
      <p:sp>
        <p:nvSpPr>
          <p:cNvPr id="58" name="passive  participant"/>
          <p:cNvSpPr txBox="1"/>
          <p:nvPr/>
        </p:nvSpPr>
        <p:spPr>
          <a:xfrm>
            <a:off x="8353674" y="3078909"/>
            <a:ext cx="1055096"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solidFill>
                  <a:srgbClr val="1269B0"/>
                </a:solidFill>
              </a:rPr>
              <a:t>passive</a:t>
            </a:r>
            <a:endParaRPr sz="2000" dirty="0"/>
          </a:p>
        </p:txBody>
      </p:sp>
      <p:sp>
        <p:nvSpPr>
          <p:cNvPr id="69" name="cover traffic"/>
          <p:cNvSpPr txBox="1"/>
          <p:nvPr/>
        </p:nvSpPr>
        <p:spPr>
          <a:xfrm>
            <a:off x="6418119" y="3097455"/>
            <a:ext cx="1190299"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r>
              <a:rPr dirty="0">
                <a:latin typeface="+mn-lt"/>
              </a:rPr>
              <a:t>cover traffic</a:t>
            </a:r>
          </a:p>
        </p:txBody>
      </p:sp>
      <p:grpSp>
        <p:nvGrpSpPr>
          <p:cNvPr id="9" name="Gruppieren 8"/>
          <p:cNvGrpSpPr/>
          <p:nvPr/>
        </p:nvGrpSpPr>
        <p:grpSpPr>
          <a:xfrm>
            <a:off x="4544773" y="4306588"/>
            <a:ext cx="6950024" cy="1440392"/>
            <a:chOff x="4544773" y="2239927"/>
            <a:chExt cx="6950024" cy="1440392"/>
          </a:xfrm>
        </p:grpSpPr>
        <p:grpSp>
          <p:nvGrpSpPr>
            <p:cNvPr id="50" name="Gruppieren"/>
            <p:cNvGrpSpPr/>
            <p:nvPr/>
          </p:nvGrpSpPr>
          <p:grpSpPr>
            <a:xfrm>
              <a:off x="10680093" y="2239927"/>
              <a:ext cx="814704" cy="1139356"/>
              <a:chOff x="0" y="0"/>
              <a:chExt cx="1630043" cy="2279600"/>
            </a:xfrm>
          </p:grpSpPr>
          <p:pic>
            <p:nvPicPr>
              <p:cNvPr id="5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53"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pic>
          <p:nvPicPr>
            <p:cNvPr id="54" name="Picture 6" descr="Picture 6"/>
            <p:cNvPicPr>
              <a:picLocks noChangeAspect="1"/>
            </p:cNvPicPr>
            <p:nvPr/>
          </p:nvPicPr>
          <p:blipFill>
            <a:blip r:embed="rId5">
              <a:extLst/>
            </a:blip>
            <a:stretch>
              <a:fillRect/>
            </a:stretch>
          </p:blipFill>
          <p:spPr>
            <a:xfrm>
              <a:off x="8434256" y="2242035"/>
              <a:ext cx="893933" cy="893933"/>
            </a:xfrm>
            <a:prstGeom prst="rect">
              <a:avLst/>
            </a:prstGeom>
            <a:ln w="12700">
              <a:miter lim="400000"/>
            </a:ln>
          </p:spPr>
        </p:pic>
        <p:grpSp>
          <p:nvGrpSpPr>
            <p:cNvPr id="59" name="Gruppieren 58"/>
            <p:cNvGrpSpPr/>
            <p:nvPr/>
          </p:nvGrpSpPr>
          <p:grpSpPr>
            <a:xfrm>
              <a:off x="9317334" y="2374916"/>
              <a:ext cx="1205825" cy="379884"/>
              <a:chOff x="9317334" y="2374916"/>
              <a:chExt cx="1205825" cy="379884"/>
            </a:xfrm>
          </p:grpSpPr>
          <p:sp>
            <p:nvSpPr>
              <p:cNvPr id="60" name="Straight Arrow Connector 8"/>
              <p:cNvSpPr/>
              <p:nvPr/>
            </p:nvSpPr>
            <p:spPr>
              <a:xfrm>
                <a:off x="9317334" y="2564858"/>
                <a:ext cx="1205825" cy="0"/>
              </a:xfrm>
              <a:prstGeom prst="line">
                <a:avLst/>
              </a:prstGeom>
              <a:ln w="76200">
                <a:solidFill>
                  <a:srgbClr val="000000"/>
                </a:solidFill>
                <a:miter/>
                <a:tailEnd type="triangle"/>
              </a:ln>
            </p:spPr>
            <p:txBody>
              <a:bodyPr tIns="45702" bIns="45702"/>
              <a:lstStyle/>
              <a:p>
                <a:pPr defTabSz="914034">
                  <a:defRPr sz="3600">
                    <a:latin typeface="Calibri"/>
                    <a:ea typeface="Calibri"/>
                    <a:cs typeface="Calibri"/>
                    <a:sym typeface="Calibri"/>
                  </a:defRPr>
                </a:pPr>
                <a:endParaRPr sz="1799"/>
              </a:p>
            </p:txBody>
          </p:sp>
          <p:sp>
            <p:nvSpPr>
              <p:cNvPr id="61" name="❶"/>
              <p:cNvSpPr txBox="1"/>
              <p:nvPr/>
            </p:nvSpPr>
            <p:spPr>
              <a:xfrm>
                <a:off x="9756308" y="2374916"/>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❶</a:t>
                </a:r>
              </a:p>
            </p:txBody>
          </p:sp>
        </p:grpSp>
        <p:grpSp>
          <p:nvGrpSpPr>
            <p:cNvPr id="62" name="Gruppieren 61"/>
            <p:cNvGrpSpPr/>
            <p:nvPr/>
          </p:nvGrpSpPr>
          <p:grpSpPr>
            <a:xfrm>
              <a:off x="9317334" y="2730377"/>
              <a:ext cx="1205825" cy="379884"/>
              <a:chOff x="9317334" y="2730377"/>
              <a:chExt cx="1205825" cy="379884"/>
            </a:xfrm>
          </p:grpSpPr>
          <p:sp>
            <p:nvSpPr>
              <p:cNvPr id="63" name="Straight Arrow Connector 8"/>
              <p:cNvSpPr/>
              <p:nvPr/>
            </p:nvSpPr>
            <p:spPr>
              <a:xfrm>
                <a:off x="9317334" y="2920319"/>
                <a:ext cx="1205825" cy="0"/>
              </a:xfrm>
              <a:prstGeom prst="line">
                <a:avLst/>
              </a:prstGeom>
              <a:ln w="76200">
                <a:solidFill>
                  <a:srgbClr val="FF9300">
                    <a:alpha val="93496"/>
                  </a:srgbClr>
                </a:solidFill>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64" name="Straight Arrow Connector 8"/>
              <p:cNvSpPr/>
              <p:nvPr/>
            </p:nvSpPr>
            <p:spPr>
              <a:xfrm>
                <a:off x="9317334" y="2920319"/>
                <a:ext cx="1205825" cy="0"/>
              </a:xfrm>
              <a:prstGeom prst="line">
                <a:avLst/>
              </a:prstGeom>
              <a:ln w="76200">
                <a:solidFill>
                  <a:srgbClr val="000000"/>
                </a:solidFill>
                <a:custDash>
                  <a:ds d="200000" sp="200000"/>
                </a:custDash>
                <a:miter lim="400000"/>
                <a:headEnd type="triangle"/>
              </a:ln>
            </p:spPr>
            <p:txBody>
              <a:bodyPr tIns="45702" bIns="45702"/>
              <a:lstStyle/>
              <a:p>
                <a:pPr defTabSz="914034">
                  <a:defRPr sz="3600">
                    <a:latin typeface="Calibri"/>
                    <a:ea typeface="Calibri"/>
                    <a:cs typeface="Calibri"/>
                    <a:sym typeface="Calibri"/>
                  </a:defRPr>
                </a:pPr>
                <a:endParaRPr sz="1799"/>
              </a:p>
            </p:txBody>
          </p:sp>
          <p:sp>
            <p:nvSpPr>
              <p:cNvPr id="65" name="❷"/>
              <p:cNvSpPr txBox="1"/>
              <p:nvPr/>
            </p:nvSpPr>
            <p:spPr>
              <a:xfrm>
                <a:off x="9756308" y="2730377"/>
                <a:ext cx="379884"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a:latin typeface="Gill Sans"/>
                    <a:ea typeface="Gill Sans"/>
                    <a:cs typeface="Gill Sans"/>
                    <a:sym typeface="Gill Sans"/>
                  </a:defRPr>
                </a:lvl1pPr>
              </a:lstStyle>
              <a:p>
                <a:r>
                  <a:rPr sz="2000" dirty="0"/>
                  <a:t>❷</a:t>
                </a:r>
              </a:p>
            </p:txBody>
          </p:sp>
        </p:grpSp>
        <p:grpSp>
          <p:nvGrpSpPr>
            <p:cNvPr id="66" name="Gruppieren 65"/>
            <p:cNvGrpSpPr/>
            <p:nvPr/>
          </p:nvGrpSpPr>
          <p:grpSpPr>
            <a:xfrm>
              <a:off x="5797895" y="2742495"/>
              <a:ext cx="2404648" cy="379884"/>
              <a:chOff x="5797895" y="2742495"/>
              <a:chExt cx="2404648" cy="379884"/>
            </a:xfrm>
          </p:grpSpPr>
          <p:sp>
            <p:nvSpPr>
              <p:cNvPr id="67" name="Straight Arrow Connector 8"/>
              <p:cNvSpPr/>
              <p:nvPr/>
            </p:nvSpPr>
            <p:spPr>
              <a:xfrm flipH="1" flipV="1">
                <a:off x="5797895" y="2944126"/>
                <a:ext cx="2404648" cy="0"/>
              </a:xfrm>
              <a:prstGeom prst="line">
                <a:avLst/>
              </a:prstGeom>
              <a:ln w="76200">
                <a:solidFill>
                  <a:srgbClr val="FF9300"/>
                </a:solidFill>
                <a:miter/>
                <a:headEnd type="triangle"/>
                <a:tailEnd type="triangle"/>
              </a:ln>
            </p:spPr>
            <p:txBody>
              <a:bodyPr tIns="45702" bIns="45702"/>
              <a:lstStyle/>
              <a:p>
                <a:pPr defTabSz="914034">
                  <a:defRPr sz="3600">
                    <a:latin typeface="Calibri"/>
                    <a:ea typeface="Calibri"/>
                    <a:cs typeface="Calibri"/>
                    <a:sym typeface="Calibri"/>
                  </a:defRPr>
                </a:pPr>
                <a:endParaRPr sz="1799"/>
              </a:p>
            </p:txBody>
          </p:sp>
          <p:sp>
            <p:nvSpPr>
              <p:cNvPr id="68" name="❸"/>
              <p:cNvSpPr txBox="1"/>
              <p:nvPr/>
            </p:nvSpPr>
            <p:spPr>
              <a:xfrm>
                <a:off x="6827156" y="2742495"/>
                <a:ext cx="346126" cy="3798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defRPr>
                    <a:latin typeface="Gill Sans"/>
                    <a:ea typeface="Gill Sans"/>
                    <a:cs typeface="Gill Sans"/>
                    <a:sym typeface="Gill Sans"/>
                  </a:defRPr>
                </a:lvl1pPr>
              </a:lstStyle>
              <a:p>
                <a:r>
                  <a:rPr sz="2000" dirty="0"/>
                  <a:t>❸</a:t>
                </a:r>
              </a:p>
            </p:txBody>
          </p:sp>
        </p:grpSp>
        <p:pic>
          <p:nvPicPr>
            <p:cNvPr id="7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773" y="2479736"/>
              <a:ext cx="1349321" cy="899547"/>
            </a:xfrm>
            <a:prstGeom prst="rect">
              <a:avLst/>
            </a:prstGeom>
          </p:spPr>
        </p:pic>
        <p:sp>
          <p:nvSpPr>
            <p:cNvPr id="71" name="passive  participant"/>
            <p:cNvSpPr txBox="1"/>
            <p:nvPr/>
          </p:nvSpPr>
          <p:spPr>
            <a:xfrm>
              <a:off x="8191385" y="3341801"/>
              <a:ext cx="1367682" cy="338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02" bIns="45702">
              <a:spAutoFit/>
            </a:bodyPr>
            <a:lstStyle/>
            <a:p>
              <a:pPr algn="ctr" defTabSz="914034">
                <a:lnSpc>
                  <a:spcPct val="80000"/>
                </a:lnSpc>
                <a:defRPr sz="5600">
                  <a:latin typeface="Gill Sans"/>
                  <a:ea typeface="Gill Sans"/>
                  <a:cs typeface="Gill Sans"/>
                  <a:sym typeface="Gill Sans"/>
                </a:defRPr>
              </a:pPr>
              <a:r>
                <a:rPr sz="2000" dirty="0"/>
                <a:t>participant</a:t>
              </a:r>
            </a:p>
          </p:txBody>
        </p:sp>
      </p:grpSp>
      <p:sp>
        <p:nvSpPr>
          <p:cNvPr id="91" name="cover traffic"/>
          <p:cNvSpPr txBox="1"/>
          <p:nvPr/>
        </p:nvSpPr>
        <p:spPr>
          <a:xfrm>
            <a:off x="6417267" y="5186162"/>
            <a:ext cx="1190300" cy="299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05" tIns="35705" rIns="35705" bIns="35705" anchor="ctr">
            <a:spAutoFit/>
          </a:bodyPr>
          <a:lstStyle>
            <a:lvl1pPr>
              <a:lnSpc>
                <a:spcPct val="80000"/>
              </a:lnSpc>
              <a:defRPr>
                <a:solidFill>
                  <a:srgbClr val="FF9300"/>
                </a:solidFill>
                <a:latin typeface="Gill Sans"/>
                <a:ea typeface="Gill Sans"/>
                <a:cs typeface="Gill Sans"/>
                <a:sym typeface="Gill Sans"/>
              </a:defRPr>
            </a:lvl1pPr>
          </a:lstStyle>
          <a:p>
            <a:pPr algn="ctr"/>
            <a:r>
              <a:rPr lang="de-CH" dirty="0">
                <a:latin typeface="+mn-lt"/>
              </a:rPr>
              <a:t>real</a:t>
            </a:r>
            <a:r>
              <a:rPr dirty="0">
                <a:latin typeface="+mn-lt"/>
              </a:rPr>
              <a:t> traffic</a:t>
            </a:r>
          </a:p>
        </p:txBody>
      </p:sp>
      <p:sp>
        <p:nvSpPr>
          <p:cNvPr id="73" name="Content Placeholder 2"/>
          <p:cNvSpPr>
            <a:spLocks noGrp="1"/>
          </p:cNvSpPr>
          <p:nvPr>
            <p:ph idx="1"/>
          </p:nvPr>
        </p:nvSpPr>
        <p:spPr>
          <a:xfrm>
            <a:off x="738600" y="1672857"/>
            <a:ext cx="7065169" cy="4564431"/>
          </a:xfrm>
        </p:spPr>
        <p:txBody>
          <a:bodyPr>
            <a:normAutofit/>
          </a:bodyPr>
          <a:lstStyle/>
          <a:p>
            <a:r>
              <a:rPr lang="en-US" dirty="0"/>
              <a:t>Web site visitors </a:t>
            </a:r>
            <a:r>
              <a:rPr lang="en-US" dirty="0">
                <a:solidFill>
                  <a:srgbClr val="1269B0"/>
                </a:solidFill>
              </a:rPr>
              <a:t>passively</a:t>
            </a:r>
            <a:r>
              <a:rPr lang="en-US" dirty="0"/>
              <a:t> produce </a:t>
            </a:r>
            <a:r>
              <a:rPr lang="en-US" dirty="0">
                <a:solidFill>
                  <a:srgbClr val="1269B0"/>
                </a:solidFill>
              </a:rPr>
              <a:t>cover traffic </a:t>
            </a:r>
          </a:p>
          <a:p>
            <a:pPr marL="361950" lvl="1" indent="0">
              <a:buNone/>
            </a:pPr>
            <a:endParaRPr lang="de-CH" dirty="0"/>
          </a:p>
          <a:p>
            <a:pPr marL="361950" lvl="1" indent="0">
              <a:buNone/>
            </a:pPr>
            <a:endParaRPr lang="de-CH" dirty="0"/>
          </a:p>
          <a:p>
            <a:pPr marL="361950" lvl="1" indent="0">
              <a:buNone/>
            </a:pPr>
            <a:endParaRPr lang="de-CH" dirty="0"/>
          </a:p>
          <a:p>
            <a:r>
              <a:rPr lang="en-US" dirty="0"/>
              <a:t>Indistinguishability</a:t>
            </a:r>
          </a:p>
          <a:p>
            <a:pPr lvl="1"/>
            <a:r>
              <a:rPr lang="en-US" dirty="0">
                <a:solidFill>
                  <a:srgbClr val="1269B0"/>
                </a:solidFill>
              </a:rPr>
              <a:t>Larger anonymity set </a:t>
            </a:r>
          </a:p>
          <a:p>
            <a:pPr lvl="1"/>
            <a:r>
              <a:rPr lang="en-US" dirty="0"/>
              <a:t>Anonymity set size = active + passive</a:t>
            </a:r>
            <a:endParaRPr lang="en-US" dirty="0">
              <a:solidFill>
                <a:srgbClr val="1269B0"/>
              </a:solidFill>
            </a:endParaRPr>
          </a:p>
          <a:p>
            <a:pPr lvl="1"/>
            <a:r>
              <a:rPr lang="en-US" dirty="0"/>
              <a:t>Mitigates </a:t>
            </a:r>
            <a:r>
              <a:rPr lang="en-US" dirty="0">
                <a:solidFill>
                  <a:srgbClr val="C00000"/>
                </a:solidFill>
              </a:rPr>
              <a:t>bootstrapping</a:t>
            </a:r>
          </a:p>
          <a:p>
            <a:pPr marL="0" indent="0">
              <a:buNone/>
            </a:pPr>
            <a:endParaRPr lang="en-US" dirty="0">
              <a:solidFill>
                <a:srgbClr val="1269B0"/>
              </a:solidFill>
            </a:endParaRPr>
          </a:p>
          <a:p>
            <a:r>
              <a:rPr lang="en-US" dirty="0"/>
              <a:t>Provides </a:t>
            </a:r>
            <a:r>
              <a:rPr lang="en-US" dirty="0">
                <a:solidFill>
                  <a:srgbClr val="1269B0"/>
                </a:solidFill>
              </a:rPr>
              <a:t>deniability</a:t>
            </a:r>
          </a:p>
          <a:p>
            <a:pPr marL="361950" lvl="1" indent="0">
              <a:buNone/>
            </a:pPr>
            <a:endParaRPr lang="en-US" dirty="0"/>
          </a:p>
          <a:p>
            <a:pPr marL="361950" lvl="1" indent="0">
              <a:buNone/>
            </a:pPr>
            <a:endParaRPr lang="de-CH" dirty="0"/>
          </a:p>
          <a:p>
            <a:endParaRPr lang="de-CH" dirty="0"/>
          </a:p>
        </p:txBody>
      </p:sp>
      <p:sp>
        <p:nvSpPr>
          <p:cNvPr id="74" name="≈"/>
          <p:cNvSpPr txBox="1"/>
          <p:nvPr/>
        </p:nvSpPr>
        <p:spPr>
          <a:xfrm>
            <a:off x="8633269" y="3530461"/>
            <a:ext cx="442402" cy="96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05" tIns="35705" rIns="35705" bIns="35705" anchor="ctr">
            <a:spAutoFit/>
          </a:bodyPr>
          <a:lstStyle>
            <a:lvl1pPr>
              <a:defRPr sz="11600"/>
            </a:lvl1pPr>
          </a:lstStyle>
          <a:p>
            <a:r>
              <a:rPr sz="5798" dirty="0">
                <a:solidFill>
                  <a:srgbClr val="C00000"/>
                </a:solidFill>
              </a:rPr>
              <a:t>≈</a:t>
            </a:r>
          </a:p>
        </p:txBody>
      </p:sp>
    </p:spTree>
    <p:extLst>
      <p:ext uri="{BB962C8B-B14F-4D97-AF65-F5344CB8AC3E}">
        <p14:creationId xmlns:p14="http://schemas.microsoft.com/office/powerpoint/2010/main" val="139424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uiExpand="1" build="p"/>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CoverUp</a:t>
            </a:r>
            <a:r>
              <a:rPr lang="en-US"/>
              <a:t>: Contributions</a:t>
            </a:r>
          </a:p>
        </p:txBody>
      </p:sp>
      <p:sp>
        <p:nvSpPr>
          <p:cNvPr id="3" name="Content Placeholder 2"/>
          <p:cNvSpPr>
            <a:spLocks noGrp="1"/>
          </p:cNvSpPr>
          <p:nvPr>
            <p:ph idx="1"/>
          </p:nvPr>
        </p:nvSpPr>
        <p:spPr>
          <a:xfrm>
            <a:off x="837873" y="1826250"/>
            <a:ext cx="10511492" cy="4664793"/>
          </a:xfrm>
        </p:spPr>
        <p:txBody>
          <a:bodyPr>
            <a:normAutofit/>
          </a:bodyPr>
          <a:lstStyle/>
          <a:p>
            <a:r>
              <a:rPr lang="en-US" dirty="0"/>
              <a:t>Uses Passive Participation</a:t>
            </a:r>
          </a:p>
          <a:p>
            <a:pPr lvl="1"/>
            <a:r>
              <a:rPr lang="en-US" dirty="0" err="1"/>
              <a:t>Uni</a:t>
            </a:r>
            <a:r>
              <a:rPr lang="en-US" dirty="0"/>
              <a:t>-directional channel: </a:t>
            </a:r>
            <a:r>
              <a:rPr lang="en-US" dirty="0">
                <a:solidFill>
                  <a:srgbClr val="C00000"/>
                </a:solidFill>
              </a:rPr>
              <a:t>Feed</a:t>
            </a:r>
            <a:r>
              <a:rPr lang="en-US" dirty="0"/>
              <a:t> </a:t>
            </a:r>
          </a:p>
          <a:p>
            <a:pPr lvl="1"/>
            <a:r>
              <a:rPr lang="en-US" dirty="0"/>
              <a:t>Bi-directional channel: </a:t>
            </a:r>
            <a:r>
              <a:rPr lang="en-US" dirty="0">
                <a:solidFill>
                  <a:srgbClr val="C00000"/>
                </a:solidFill>
              </a:rPr>
              <a:t>Transfer</a:t>
            </a:r>
            <a:endParaRPr lang="en-US" dirty="0"/>
          </a:p>
          <a:p>
            <a:r>
              <a:rPr lang="en-US" dirty="0"/>
              <a:t>Working Prototype</a:t>
            </a:r>
          </a:p>
          <a:p>
            <a:r>
              <a:rPr lang="en-US" spc="-1" dirty="0">
                <a:solidFill>
                  <a:srgbClr val="000000"/>
                </a:solidFill>
                <a:uFill>
                  <a:solidFill>
                    <a:srgbClr val="FFFFFF"/>
                  </a:solidFill>
                </a:uFill>
              </a:rPr>
              <a:t>Analyzed Network Timing leakage </a:t>
            </a:r>
          </a:p>
        </p:txBody>
      </p:sp>
      <p:sp>
        <p:nvSpPr>
          <p:cNvPr id="5" name="Slide Number Placeholder 4">
            <a:extLst>
              <a:ext uri="{FF2B5EF4-FFF2-40B4-BE49-F238E27FC236}">
                <a16:creationId xmlns:a16="http://schemas.microsoft.com/office/drawing/2014/main" id="{66EFD36F-FAD6-436A-98D7-D8F7611E50F2}"/>
              </a:ext>
            </a:extLst>
          </p:cNvPr>
          <p:cNvSpPr>
            <a:spLocks noGrp="1"/>
          </p:cNvSpPr>
          <p:nvPr>
            <p:ph type="sldNum" sz="quarter" idx="12"/>
          </p:nvPr>
        </p:nvSpPr>
        <p:spPr/>
        <p:txBody>
          <a:bodyPr/>
          <a:lstStyle/>
          <a:p>
            <a:fld id="{EDE109AA-BEFB-46CC-8121-3733BD8688C2}" type="slidenum">
              <a:rPr lang="en-US" smtClean="0"/>
              <a:t>6</a:t>
            </a:fld>
            <a:endParaRPr lang="en-US"/>
          </a:p>
        </p:txBody>
      </p:sp>
      <p:sp>
        <p:nvSpPr>
          <p:cNvPr id="4" name="Datumsplatzhalter 3"/>
          <p:cNvSpPr>
            <a:spLocks noGrp="1"/>
          </p:cNvSpPr>
          <p:nvPr>
            <p:ph type="dt" sz="half" idx="10"/>
          </p:nvPr>
        </p:nvSpPr>
        <p:spPr/>
        <p:txBody>
          <a:bodyPr/>
          <a:lstStyle/>
          <a:p>
            <a:r>
              <a:rPr lang="en-US"/>
              <a:t>NSDI'19  -  28.02.2019</a:t>
            </a:r>
          </a:p>
        </p:txBody>
      </p:sp>
      <p:sp>
        <p:nvSpPr>
          <p:cNvPr id="6" name="Fußzeilenplatzhalter 5"/>
          <p:cNvSpPr>
            <a:spLocks noGrp="1"/>
          </p:cNvSpPr>
          <p:nvPr>
            <p:ph type="ftr" sz="quarter" idx="11"/>
          </p:nvPr>
        </p:nvSpPr>
        <p:spPr/>
        <p:txBody>
          <a:bodyPr/>
          <a:lstStyle/>
          <a:p>
            <a:r>
              <a:rPr lang="en-US"/>
              <a:t>David Sommer, Aritra Dhar</a:t>
            </a:r>
          </a:p>
        </p:txBody>
      </p:sp>
    </p:spTree>
    <p:extLst>
      <p:ext uri="{BB962C8B-B14F-4D97-AF65-F5344CB8AC3E}">
        <p14:creationId xmlns:p14="http://schemas.microsoft.com/office/powerpoint/2010/main" val="40405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ieren"/>
          <p:cNvGrpSpPr/>
          <p:nvPr/>
        </p:nvGrpSpPr>
        <p:grpSpPr>
          <a:xfrm>
            <a:off x="8809775" y="1048243"/>
            <a:ext cx="786160" cy="1099438"/>
            <a:chOff x="0" y="0"/>
            <a:chExt cx="1630043" cy="2279600"/>
          </a:xfrm>
        </p:grpSpPr>
        <p:pic>
          <p:nvPicPr>
            <p:cNvPr id="9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105"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sp>
        <p:nvSpPr>
          <p:cNvPr id="3" name="Content Placeholder 2"/>
          <p:cNvSpPr>
            <a:spLocks noGrp="1"/>
          </p:cNvSpPr>
          <p:nvPr>
            <p:ph idx="1"/>
          </p:nvPr>
        </p:nvSpPr>
        <p:spPr>
          <a:xfrm>
            <a:off x="315454" y="1598456"/>
            <a:ext cx="7225965" cy="4638832"/>
          </a:xfrm>
        </p:spPr>
        <p:txBody>
          <a:bodyPr>
            <a:normAutofit/>
          </a:bodyPr>
          <a:lstStyle/>
          <a:p>
            <a:r>
              <a:rPr lang="en-US" dirty="0"/>
              <a:t>JS code in </a:t>
            </a:r>
            <a:r>
              <a:rPr lang="en-US" dirty="0">
                <a:solidFill>
                  <a:srgbClr val="1269B0"/>
                </a:solidFill>
              </a:rPr>
              <a:t>sandboxed</a:t>
            </a:r>
            <a:r>
              <a:rPr lang="en-US" dirty="0"/>
              <a:t> iframe </a:t>
            </a:r>
            <a:br>
              <a:rPr lang="en-US" dirty="0"/>
            </a:br>
            <a:r>
              <a:rPr lang="en-US" dirty="0"/>
              <a:t>due to </a:t>
            </a:r>
            <a:r>
              <a:rPr lang="en-US" dirty="0">
                <a:solidFill>
                  <a:srgbClr val="1269B0"/>
                </a:solidFill>
              </a:rPr>
              <a:t>Same-Origin-Policy</a:t>
            </a:r>
          </a:p>
          <a:p>
            <a:pPr marL="0" indent="0">
              <a:buNone/>
            </a:pPr>
            <a:endParaRPr lang="en-US" dirty="0"/>
          </a:p>
          <a:p>
            <a:r>
              <a:rPr lang="en-US" dirty="0"/>
              <a:t>Attacker controls: </a:t>
            </a:r>
          </a:p>
          <a:p>
            <a:pPr lvl="1"/>
            <a:r>
              <a:rPr lang="en-US" dirty="0"/>
              <a:t>Network (monitor/drop/fake)</a:t>
            </a:r>
          </a:p>
          <a:p>
            <a:pPr lvl="1"/>
            <a:r>
              <a:rPr lang="en-US" dirty="0"/>
              <a:t>Entry Server (</a:t>
            </a:r>
            <a:r>
              <a:rPr lang="en-US" dirty="0" err="1"/>
              <a:t>reddit</a:t>
            </a:r>
            <a:r>
              <a:rPr lang="en-US" dirty="0"/>
              <a:t>)</a:t>
            </a:r>
          </a:p>
          <a:p>
            <a:pPr lvl="1"/>
            <a:r>
              <a:rPr lang="en-US" dirty="0" err="1"/>
              <a:t>CoverUp</a:t>
            </a:r>
            <a:r>
              <a:rPr lang="en-US" dirty="0"/>
              <a:t> server </a:t>
            </a:r>
            <a:r>
              <a:rPr lang="en-US" dirty="0">
                <a:solidFill>
                  <a:srgbClr val="C00000"/>
                </a:solidFill>
              </a:rPr>
              <a:t>(delivers </a:t>
            </a:r>
            <a:r>
              <a:rPr lang="en-US" dirty="0" err="1">
                <a:solidFill>
                  <a:srgbClr val="C00000"/>
                </a:solidFill>
              </a:rPr>
              <a:t>js</a:t>
            </a:r>
            <a:r>
              <a:rPr lang="en-US" dirty="0">
                <a:solidFill>
                  <a:srgbClr val="C00000"/>
                </a:solidFill>
              </a:rPr>
              <a:t> code)</a:t>
            </a:r>
          </a:p>
          <a:p>
            <a:pPr lvl="1"/>
            <a:r>
              <a:rPr lang="en-US" dirty="0"/>
              <a:t>Feed Server </a:t>
            </a:r>
            <a:r>
              <a:rPr lang="en-US" dirty="0">
                <a:solidFill>
                  <a:srgbClr val="C00000"/>
                </a:solidFill>
              </a:rPr>
              <a:t>(delivers feed)</a:t>
            </a:r>
          </a:p>
          <a:p>
            <a:r>
              <a:rPr lang="en-US" dirty="0">
                <a:solidFill>
                  <a:srgbClr val="C00000"/>
                </a:solidFill>
              </a:rPr>
              <a:t>Active user’s machine not compromised</a:t>
            </a:r>
          </a:p>
        </p:txBody>
      </p:sp>
      <p:pic>
        <p:nvPicPr>
          <p:cNvPr id="68"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l="4995" t="17109" r="4018" b="25862"/>
          <a:stretch/>
        </p:blipFill>
        <p:spPr>
          <a:xfrm>
            <a:off x="10886990" y="3504433"/>
            <a:ext cx="705734" cy="442340"/>
          </a:xfrm>
          <a:prstGeom prst="rect">
            <a:avLst/>
          </a:prstGeom>
        </p:spPr>
      </p:pic>
      <p:sp>
        <p:nvSpPr>
          <p:cNvPr id="69" name="TextBox 10"/>
          <p:cNvSpPr txBox="1"/>
          <p:nvPr/>
        </p:nvSpPr>
        <p:spPr>
          <a:xfrm>
            <a:off x="11120118" y="2376419"/>
            <a:ext cx="237473" cy="769333"/>
          </a:xfrm>
          <a:prstGeom prst="rect">
            <a:avLst/>
          </a:prstGeom>
          <a:noFill/>
        </p:spPr>
        <p:txBody>
          <a:bodyPr wrap="none" rtlCol="0">
            <a:spAutoFit/>
          </a:bodyPr>
          <a:lstStyle/>
          <a:p>
            <a:r>
              <a:rPr lang="en-US" sz="1467" b="1" dirty="0"/>
              <a:t>.</a:t>
            </a:r>
          </a:p>
          <a:p>
            <a:r>
              <a:rPr lang="en-US" sz="1467" b="1" dirty="0"/>
              <a:t>.</a:t>
            </a:r>
          </a:p>
          <a:p>
            <a:r>
              <a:rPr lang="en-US" sz="1467" b="1" dirty="0"/>
              <a:t>.</a:t>
            </a:r>
          </a:p>
        </p:txBody>
      </p:sp>
      <p:sp>
        <p:nvSpPr>
          <p:cNvPr id="70" name="TextBox 208"/>
          <p:cNvSpPr txBox="1"/>
          <p:nvPr/>
        </p:nvSpPr>
        <p:spPr>
          <a:xfrm>
            <a:off x="10520782" y="409149"/>
            <a:ext cx="1432940" cy="594033"/>
          </a:xfrm>
          <a:prstGeom prst="rect">
            <a:avLst/>
          </a:prstGeom>
          <a:noFill/>
        </p:spPr>
        <p:txBody>
          <a:bodyPr wrap="square" rtlCol="0">
            <a:spAutoFit/>
          </a:bodyPr>
          <a:lstStyle/>
          <a:p>
            <a:pPr algn="ctr"/>
            <a:r>
              <a:rPr lang="en-US" sz="1630" dirty="0">
                <a:solidFill>
                  <a:srgbClr val="1269B0"/>
                </a:solidFill>
              </a:rPr>
              <a:t>passive </a:t>
            </a:r>
            <a:r>
              <a:rPr lang="en-US" sz="1630" dirty="0"/>
              <a:t>participants</a:t>
            </a:r>
          </a:p>
        </p:txBody>
      </p:sp>
      <p:pic>
        <p:nvPicPr>
          <p:cNvPr id="71"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995" t="17109" r="4018" b="25862"/>
          <a:stretch/>
        </p:blipFill>
        <p:spPr>
          <a:xfrm>
            <a:off x="10884385" y="1183335"/>
            <a:ext cx="705734" cy="442340"/>
          </a:xfrm>
          <a:prstGeom prst="rect">
            <a:avLst/>
          </a:prstGeom>
        </p:spPr>
      </p:pic>
      <p:grpSp>
        <p:nvGrpSpPr>
          <p:cNvPr id="7" name="Gruppieren 6"/>
          <p:cNvGrpSpPr/>
          <p:nvPr/>
        </p:nvGrpSpPr>
        <p:grpSpPr>
          <a:xfrm>
            <a:off x="8673322" y="5165998"/>
            <a:ext cx="1188072" cy="1323657"/>
            <a:chOff x="8673322" y="5165998"/>
            <a:chExt cx="1188072" cy="1323657"/>
          </a:xfrm>
        </p:grpSpPr>
        <p:pic>
          <p:nvPicPr>
            <p:cNvPr id="64"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3322" y="5165998"/>
              <a:ext cx="1188072" cy="792048"/>
            </a:xfrm>
            <a:prstGeom prst="rect">
              <a:avLst/>
            </a:prstGeom>
          </p:spPr>
        </p:pic>
        <p:sp>
          <p:nvSpPr>
            <p:cNvPr id="74" name="Rectangle 68"/>
            <p:cNvSpPr/>
            <p:nvPr/>
          </p:nvSpPr>
          <p:spPr>
            <a:xfrm>
              <a:off x="8699290" y="5946001"/>
              <a:ext cx="1093603" cy="543654"/>
            </a:xfrm>
            <a:prstGeom prst="rect">
              <a:avLst/>
            </a:prstGeom>
          </p:spPr>
          <p:txBody>
            <a:bodyPr wrap="square">
              <a:spAutoFit/>
            </a:bodyPr>
            <a:lstStyle/>
            <a:p>
              <a:pPr algn="ctr"/>
              <a:r>
                <a:rPr lang="en-US" sz="1467" dirty="0"/>
                <a:t>Feed Server</a:t>
              </a:r>
            </a:p>
          </p:txBody>
        </p:sp>
      </p:grpSp>
      <p:grpSp>
        <p:nvGrpSpPr>
          <p:cNvPr id="8" name="Gruppieren 7"/>
          <p:cNvGrpSpPr/>
          <p:nvPr/>
        </p:nvGrpSpPr>
        <p:grpSpPr>
          <a:xfrm>
            <a:off x="8543175" y="3211692"/>
            <a:ext cx="1405834" cy="1167154"/>
            <a:chOff x="8543175" y="3211692"/>
            <a:chExt cx="1405834" cy="1167154"/>
          </a:xfrm>
        </p:grpSpPr>
        <p:sp>
          <p:nvSpPr>
            <p:cNvPr id="76" name="Rectangle 194"/>
            <p:cNvSpPr/>
            <p:nvPr/>
          </p:nvSpPr>
          <p:spPr>
            <a:xfrm>
              <a:off x="8543175" y="3835191"/>
              <a:ext cx="1405834" cy="543655"/>
            </a:xfrm>
            <a:prstGeom prst="rect">
              <a:avLst/>
            </a:prstGeom>
          </p:spPr>
          <p:txBody>
            <a:bodyPr wrap="square">
              <a:spAutoFit/>
            </a:bodyPr>
            <a:lstStyle/>
            <a:p>
              <a:pPr algn="ctr"/>
              <a:r>
                <a:rPr lang="en-US" sz="1467" dirty="0"/>
                <a:t>CoverUp server</a:t>
              </a:r>
            </a:p>
          </p:txBody>
        </p:sp>
        <p:pic>
          <p:nvPicPr>
            <p:cNvPr id="77"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3019" y="3211692"/>
              <a:ext cx="626414" cy="626414"/>
            </a:xfrm>
            <a:prstGeom prst="rect">
              <a:avLst/>
            </a:prstGeom>
          </p:spPr>
        </p:pic>
      </p:grpSp>
      <p:sp>
        <p:nvSpPr>
          <p:cNvPr id="78" name="TextBox 116"/>
          <p:cNvSpPr txBox="1"/>
          <p:nvPr/>
        </p:nvSpPr>
        <p:spPr>
          <a:xfrm>
            <a:off x="6114903" y="381000"/>
            <a:ext cx="1432940" cy="594033"/>
          </a:xfrm>
          <a:prstGeom prst="rect">
            <a:avLst/>
          </a:prstGeom>
          <a:noFill/>
        </p:spPr>
        <p:txBody>
          <a:bodyPr wrap="square" rtlCol="0">
            <a:spAutoFit/>
          </a:bodyPr>
          <a:lstStyle/>
          <a:p>
            <a:pPr algn="ctr"/>
            <a:r>
              <a:rPr lang="en-US" sz="1630" dirty="0">
                <a:solidFill>
                  <a:srgbClr val="C00000"/>
                </a:solidFill>
              </a:rPr>
              <a:t>active</a:t>
            </a:r>
            <a:r>
              <a:rPr lang="en-US" sz="1630" dirty="0"/>
              <a:t> participants</a:t>
            </a:r>
          </a:p>
        </p:txBody>
      </p:sp>
      <p:sp>
        <p:nvSpPr>
          <p:cNvPr id="80" name="Pfeil nach unten 79"/>
          <p:cNvSpPr/>
          <p:nvPr/>
        </p:nvSpPr>
        <p:spPr>
          <a:xfrm>
            <a:off x="9062222" y="4211870"/>
            <a:ext cx="367741" cy="825242"/>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81" name="Rechteck 80"/>
          <p:cNvSpPr/>
          <p:nvPr/>
        </p:nvSpPr>
        <p:spPr>
          <a:xfrm>
            <a:off x="8450249" y="4309175"/>
            <a:ext cx="1607506" cy="451358"/>
          </a:xfrm>
          <a:prstGeom prst="rect">
            <a:avLst/>
          </a:prstGeom>
        </p:spPr>
        <p:txBody>
          <a:bodyPr wrap="none" tIns="0" bIns="0">
            <a:spAutoFit/>
          </a:bodyPr>
          <a:lstStyle/>
          <a:p>
            <a:pPr algn="ctr"/>
            <a:r>
              <a:rPr lang="de-DE" sz="1467" b="1" dirty="0"/>
              <a:t>(3) connects </a:t>
            </a:r>
            <a:br>
              <a:rPr lang="de-DE" sz="1467" b="1" dirty="0"/>
            </a:br>
            <a:r>
              <a:rPr lang="de-DE" sz="1467" b="1" dirty="0"/>
              <a:t>clients via JS to</a:t>
            </a:r>
          </a:p>
        </p:txBody>
      </p:sp>
      <p:cxnSp>
        <p:nvCxnSpPr>
          <p:cNvPr id="82" name="Gerade Verbindung mit Pfeil 81"/>
          <p:cNvCxnSpPr>
            <a:cxnSpLocks/>
          </p:cNvCxnSpPr>
          <p:nvPr/>
        </p:nvCxnSpPr>
        <p:spPr>
          <a:xfrm flipV="1">
            <a:off x="7677823" y="1398833"/>
            <a:ext cx="928002" cy="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cxnSpLocks/>
            <a:stCxn id="71" idx="1"/>
          </p:cNvCxnSpPr>
          <p:nvPr/>
        </p:nvCxnSpPr>
        <p:spPr>
          <a:xfrm flipH="1">
            <a:off x="9821057" y="1404505"/>
            <a:ext cx="1063328"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Pfeil nach unten 84"/>
          <p:cNvSpPr/>
          <p:nvPr/>
        </p:nvSpPr>
        <p:spPr>
          <a:xfrm>
            <a:off x="9039005" y="2278946"/>
            <a:ext cx="367741" cy="809094"/>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86" name="Rechteck 85"/>
          <p:cNvSpPr/>
          <p:nvPr/>
        </p:nvSpPr>
        <p:spPr>
          <a:xfrm>
            <a:off x="8310945" y="2362534"/>
            <a:ext cx="1870294" cy="451358"/>
          </a:xfrm>
          <a:prstGeom prst="rect">
            <a:avLst/>
          </a:prstGeom>
        </p:spPr>
        <p:txBody>
          <a:bodyPr wrap="none" tIns="0" bIns="0">
            <a:spAutoFit/>
          </a:bodyPr>
          <a:lstStyle/>
          <a:p>
            <a:pPr algn="ctr"/>
            <a:r>
              <a:rPr lang="de-DE" sz="1467" b="1" dirty="0"/>
              <a:t>(2) </a:t>
            </a:r>
            <a:r>
              <a:rPr lang="de-DE" sz="1467" b="1" dirty="0" err="1"/>
              <a:t>triggers</a:t>
            </a:r>
            <a:r>
              <a:rPr lang="de-DE" sz="1467" b="1" dirty="0"/>
              <a:t> clients </a:t>
            </a:r>
          </a:p>
          <a:p>
            <a:pPr algn="ctr"/>
            <a:r>
              <a:rPr lang="de-DE" sz="1467" b="1" dirty="0" err="1"/>
              <a:t>to</a:t>
            </a:r>
            <a:r>
              <a:rPr lang="de-DE" sz="1467" b="1" dirty="0"/>
              <a:t> </a:t>
            </a:r>
            <a:r>
              <a:rPr lang="de-DE" sz="1467" b="1" dirty="0" err="1"/>
              <a:t>connect</a:t>
            </a:r>
            <a:r>
              <a:rPr lang="de-DE" sz="1467" b="1" dirty="0"/>
              <a:t> </a:t>
            </a:r>
            <a:r>
              <a:rPr lang="de-DE" sz="1467" b="1" dirty="0" err="1"/>
              <a:t>to</a:t>
            </a:r>
            <a:endParaRPr lang="de-DE" sz="1467" b="1" dirty="0"/>
          </a:p>
        </p:txBody>
      </p:sp>
      <p:cxnSp>
        <p:nvCxnSpPr>
          <p:cNvPr id="87" name="Gerade Verbindung mit Pfeil 86"/>
          <p:cNvCxnSpPr>
            <a:cxnSpLocks/>
          </p:cNvCxnSpPr>
          <p:nvPr/>
        </p:nvCxnSpPr>
        <p:spPr>
          <a:xfrm flipV="1">
            <a:off x="7734031" y="1936583"/>
            <a:ext cx="957960" cy="1615543"/>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a:cxnSpLocks/>
          </p:cNvCxnSpPr>
          <p:nvPr/>
        </p:nvCxnSpPr>
        <p:spPr>
          <a:xfrm flipH="1" flipV="1">
            <a:off x="9800195" y="1936583"/>
            <a:ext cx="1038206" cy="159543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useBgFill="1">
        <p:nvSpPr>
          <p:cNvPr id="90" name="Rechteck 89"/>
          <p:cNvSpPr/>
          <p:nvPr/>
        </p:nvSpPr>
        <p:spPr>
          <a:xfrm>
            <a:off x="7560060" y="5629922"/>
            <a:ext cx="1212063" cy="451358"/>
          </a:xfrm>
          <a:prstGeom prst="rect">
            <a:avLst/>
          </a:prstGeom>
        </p:spPr>
        <p:txBody>
          <a:bodyPr wrap="square" tIns="0" bIns="0">
            <a:spAutoFit/>
          </a:bodyPr>
          <a:lstStyle/>
          <a:p>
            <a:pPr algn="ctr"/>
            <a:r>
              <a:rPr lang="de-DE" sz="1467" b="1" dirty="0"/>
              <a:t>(4) sends</a:t>
            </a:r>
            <a:br>
              <a:rPr lang="de-DE" sz="1467" b="1" dirty="0"/>
            </a:br>
            <a:r>
              <a:rPr lang="de-DE" sz="1467" b="1" dirty="0"/>
              <a:t>messages to</a:t>
            </a:r>
          </a:p>
        </p:txBody>
      </p:sp>
      <p:sp>
        <p:nvSpPr>
          <p:cNvPr id="92" name="Rounded Rectangle 175"/>
          <p:cNvSpPr/>
          <p:nvPr/>
        </p:nvSpPr>
        <p:spPr>
          <a:xfrm>
            <a:off x="5870829" y="1125114"/>
            <a:ext cx="1806608" cy="2044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67"/>
          </a:p>
        </p:txBody>
      </p:sp>
      <p:sp>
        <p:nvSpPr>
          <p:cNvPr id="93" name="Rounded Rectangle 177"/>
          <p:cNvSpPr/>
          <p:nvPr/>
        </p:nvSpPr>
        <p:spPr>
          <a:xfrm>
            <a:off x="6100480" y="2624736"/>
            <a:ext cx="1403958" cy="468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err="1"/>
              <a:t>CoverUp</a:t>
            </a:r>
            <a:r>
              <a:rPr lang="en-US" sz="1467" dirty="0"/>
              <a:t> Tool</a:t>
            </a:r>
          </a:p>
        </p:txBody>
      </p:sp>
      <p:cxnSp>
        <p:nvCxnSpPr>
          <p:cNvPr id="94" name="Straight Arrow Connector 180"/>
          <p:cNvCxnSpPr>
            <a:endCxn id="93" idx="0"/>
          </p:cNvCxnSpPr>
          <p:nvPr/>
        </p:nvCxnSpPr>
        <p:spPr>
          <a:xfrm>
            <a:off x="6802303" y="1783403"/>
            <a:ext cx="157" cy="841333"/>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useBgFill="1">
        <p:nvSpPr>
          <p:cNvPr id="95" name="Rechteck 94"/>
          <p:cNvSpPr/>
          <p:nvPr/>
        </p:nvSpPr>
        <p:spPr>
          <a:xfrm>
            <a:off x="6041976" y="2057128"/>
            <a:ext cx="1520977" cy="225679"/>
          </a:xfrm>
          <a:prstGeom prst="rect">
            <a:avLst/>
          </a:prstGeom>
        </p:spPr>
        <p:txBody>
          <a:bodyPr wrap="none" tIns="0" bIns="0">
            <a:spAutoFit/>
          </a:bodyPr>
          <a:lstStyle/>
          <a:p>
            <a:pPr algn="ctr"/>
            <a:r>
              <a:rPr lang="de-DE" sz="1467" b="1" dirty="0"/>
              <a:t>(5) extract feed</a:t>
            </a:r>
          </a:p>
        </p:txBody>
      </p:sp>
      <p:grpSp>
        <p:nvGrpSpPr>
          <p:cNvPr id="96" name="Group 176"/>
          <p:cNvGrpSpPr/>
          <p:nvPr/>
        </p:nvGrpSpPr>
        <p:grpSpPr>
          <a:xfrm>
            <a:off x="6270701" y="1204366"/>
            <a:ext cx="1057952" cy="592546"/>
            <a:chOff x="1018876" y="1169908"/>
            <a:chExt cx="1275472" cy="914496"/>
          </a:xfrm>
        </p:grpSpPr>
        <p:pic>
          <p:nvPicPr>
            <p:cNvPr id="97" name="Picture 182"/>
            <p:cNvPicPr>
              <a:picLocks noChangeAspect="1"/>
            </p:cNvPicPr>
            <p:nvPr/>
          </p:nvPicPr>
          <p:blipFill rotWithShape="1">
            <a:blip r:embed="rId8" cstate="print">
              <a:extLst>
                <a:ext uri="{28A0092B-C50C-407E-A947-70E740481C1C}">
                  <a14:useLocalDpi xmlns:a14="http://schemas.microsoft.com/office/drawing/2010/main" val="0"/>
                </a:ext>
              </a:extLst>
            </a:blip>
            <a:srcRect l="15361" t="16547" r="14879" b="23452"/>
            <a:stretch/>
          </p:blipFill>
          <p:spPr>
            <a:xfrm>
              <a:off x="1248675" y="1169908"/>
              <a:ext cx="813315" cy="914496"/>
            </a:xfrm>
            <a:prstGeom prst="rect">
              <a:avLst/>
            </a:prstGeom>
          </p:spPr>
        </p:pic>
        <p:sp>
          <p:nvSpPr>
            <p:cNvPr id="98" name="TextBox 183"/>
            <p:cNvSpPr txBox="1"/>
            <p:nvPr/>
          </p:nvSpPr>
          <p:spPr>
            <a:xfrm>
              <a:off x="1018876" y="1552463"/>
              <a:ext cx="1275472" cy="490941"/>
            </a:xfrm>
            <a:prstGeom prst="rect">
              <a:avLst/>
            </a:prstGeom>
            <a:noFill/>
          </p:spPr>
          <p:txBody>
            <a:bodyPr wrap="square" rtlCol="0">
              <a:spAutoFit/>
            </a:bodyPr>
            <a:lstStyle/>
            <a:p>
              <a:pPr algn="ctr"/>
              <a:r>
                <a:rPr lang="en-US" sz="1467" dirty="0"/>
                <a:t>browser</a:t>
              </a:r>
            </a:p>
          </p:txBody>
        </p:sp>
      </p:grpSp>
      <p:sp>
        <p:nvSpPr>
          <p:cNvPr id="99" name="Rechteck 98"/>
          <p:cNvSpPr/>
          <p:nvPr/>
        </p:nvSpPr>
        <p:spPr>
          <a:xfrm>
            <a:off x="8645457" y="584132"/>
            <a:ext cx="1522579" cy="317976"/>
          </a:xfrm>
          <a:prstGeom prst="rect">
            <a:avLst/>
          </a:prstGeom>
        </p:spPr>
        <p:txBody>
          <a:bodyPr wrap="none">
            <a:spAutoFit/>
          </a:bodyPr>
          <a:lstStyle/>
          <a:p>
            <a:r>
              <a:rPr lang="de-DE" sz="1467" b="1" dirty="0"/>
              <a:t>(1) connects to</a:t>
            </a:r>
          </a:p>
        </p:txBody>
      </p:sp>
      <p:grpSp>
        <p:nvGrpSpPr>
          <p:cNvPr id="4" name="Gruppieren 3"/>
          <p:cNvGrpSpPr/>
          <p:nvPr/>
        </p:nvGrpSpPr>
        <p:grpSpPr>
          <a:xfrm>
            <a:off x="7733152" y="1628019"/>
            <a:ext cx="810025" cy="3808860"/>
            <a:chOff x="7736173" y="1627315"/>
            <a:chExt cx="810342" cy="3810348"/>
          </a:xfrm>
        </p:grpSpPr>
        <p:cxnSp>
          <p:nvCxnSpPr>
            <p:cNvPr id="101" name="Gerade Verbindung mit Pfeil 100"/>
            <p:cNvCxnSpPr>
              <a:cxnSpLocks/>
            </p:cNvCxnSpPr>
            <p:nvPr/>
          </p:nvCxnSpPr>
          <p:spPr>
            <a:xfrm flipH="1" flipV="1">
              <a:off x="7772745" y="1627315"/>
              <a:ext cx="773770" cy="3810348"/>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77"/>
            <p:cNvSpPr/>
            <p:nvPr/>
          </p:nvSpPr>
          <p:spPr>
            <a:xfrm>
              <a:off x="7736173" y="2056591"/>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grpSp>
        <p:nvGrpSpPr>
          <p:cNvPr id="10" name="Gruppieren 9"/>
          <p:cNvGrpSpPr/>
          <p:nvPr/>
        </p:nvGrpSpPr>
        <p:grpSpPr>
          <a:xfrm>
            <a:off x="9862533" y="1620005"/>
            <a:ext cx="976269" cy="3720109"/>
            <a:chOff x="9866386" y="1619297"/>
            <a:chExt cx="976651" cy="3721563"/>
          </a:xfrm>
        </p:grpSpPr>
        <p:cxnSp>
          <p:nvCxnSpPr>
            <p:cNvPr id="89" name="Gerade Verbindung mit Pfeil 88"/>
            <p:cNvCxnSpPr>
              <a:cxnSpLocks/>
            </p:cNvCxnSpPr>
            <p:nvPr/>
          </p:nvCxnSpPr>
          <p:spPr>
            <a:xfrm flipV="1">
              <a:off x="9866386" y="1619297"/>
              <a:ext cx="976651" cy="37215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77">
              <a:extLst>
                <a:ext uri="{FF2B5EF4-FFF2-40B4-BE49-F238E27FC236}">
                  <a16:creationId xmlns:a16="http://schemas.microsoft.com/office/drawing/2014/main" id="{733466DB-AFBE-48CC-93F6-0A3B356E2F88}"/>
                </a:ext>
              </a:extLst>
            </p:cNvPr>
            <p:cNvSpPr/>
            <p:nvPr/>
          </p:nvSpPr>
          <p:spPr>
            <a:xfrm>
              <a:off x="10314851" y="2056590"/>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grpSp>
        <p:nvGrpSpPr>
          <p:cNvPr id="18" name="Gruppieren 17"/>
          <p:cNvGrpSpPr/>
          <p:nvPr/>
        </p:nvGrpSpPr>
        <p:grpSpPr>
          <a:xfrm>
            <a:off x="10007338" y="3977541"/>
            <a:ext cx="837610" cy="1442240"/>
            <a:chOff x="10011248" y="3977755"/>
            <a:chExt cx="837937" cy="1442804"/>
          </a:xfrm>
        </p:grpSpPr>
        <p:cxnSp>
          <p:nvCxnSpPr>
            <p:cNvPr id="58" name="Gerade Verbindung mit Pfeil 57"/>
            <p:cNvCxnSpPr>
              <a:cxnSpLocks/>
            </p:cNvCxnSpPr>
            <p:nvPr/>
          </p:nvCxnSpPr>
          <p:spPr>
            <a:xfrm flipV="1">
              <a:off x="10011248" y="3977755"/>
              <a:ext cx="837937" cy="14428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77">
              <a:extLst>
                <a:ext uri="{FF2B5EF4-FFF2-40B4-BE49-F238E27FC236}">
                  <a16:creationId xmlns:a16="http://schemas.microsoft.com/office/drawing/2014/main" id="{3C459B09-BF21-46D7-8189-9EE1062649E3}"/>
                </a:ext>
              </a:extLst>
            </p:cNvPr>
            <p:cNvSpPr/>
            <p:nvPr/>
          </p:nvSpPr>
          <p:spPr>
            <a:xfrm>
              <a:off x="10310528" y="4346982"/>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sp>
        <p:nvSpPr>
          <p:cNvPr id="106" name="Rounded Rectangle 175">
            <a:extLst>
              <a:ext uri="{FF2B5EF4-FFF2-40B4-BE49-F238E27FC236}">
                <a16:creationId xmlns:a16="http://schemas.microsoft.com/office/drawing/2014/main" id="{D81B98C9-D6D1-4E11-A46E-4D3DD967C302}"/>
              </a:ext>
            </a:extLst>
          </p:cNvPr>
          <p:cNvSpPr/>
          <p:nvPr/>
        </p:nvSpPr>
        <p:spPr>
          <a:xfrm>
            <a:off x="5870829" y="3461208"/>
            <a:ext cx="1806608" cy="2044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67"/>
          </a:p>
        </p:txBody>
      </p:sp>
      <p:sp>
        <p:nvSpPr>
          <p:cNvPr id="107" name="Rounded Rectangle 177">
            <a:extLst>
              <a:ext uri="{FF2B5EF4-FFF2-40B4-BE49-F238E27FC236}">
                <a16:creationId xmlns:a16="http://schemas.microsoft.com/office/drawing/2014/main" id="{6447A61E-6FB6-4B43-9F45-D1DB3DCCF19F}"/>
              </a:ext>
            </a:extLst>
          </p:cNvPr>
          <p:cNvSpPr/>
          <p:nvPr/>
        </p:nvSpPr>
        <p:spPr>
          <a:xfrm>
            <a:off x="6100480" y="4960830"/>
            <a:ext cx="1403958" cy="468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err="1"/>
              <a:t>CoverUp</a:t>
            </a:r>
            <a:r>
              <a:rPr lang="en-US" sz="1467" dirty="0"/>
              <a:t> Tool</a:t>
            </a:r>
          </a:p>
        </p:txBody>
      </p:sp>
      <p:cxnSp>
        <p:nvCxnSpPr>
          <p:cNvPr id="108" name="Straight Arrow Connector 58">
            <a:extLst>
              <a:ext uri="{FF2B5EF4-FFF2-40B4-BE49-F238E27FC236}">
                <a16:creationId xmlns:a16="http://schemas.microsoft.com/office/drawing/2014/main" id="{5E3D51E0-E434-4816-9341-999C8C9E7775}"/>
              </a:ext>
            </a:extLst>
          </p:cNvPr>
          <p:cNvCxnSpPr/>
          <p:nvPr/>
        </p:nvCxnSpPr>
        <p:spPr>
          <a:xfrm>
            <a:off x="6798615" y="4118359"/>
            <a:ext cx="157" cy="841333"/>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useBgFill="1">
        <p:nvSpPr>
          <p:cNvPr id="109" name="Rechteck 74">
            <a:extLst>
              <a:ext uri="{FF2B5EF4-FFF2-40B4-BE49-F238E27FC236}">
                <a16:creationId xmlns:a16="http://schemas.microsoft.com/office/drawing/2014/main" id="{FE88E104-29D0-4E2F-8B2B-BE54DFC98AB3}"/>
              </a:ext>
            </a:extLst>
          </p:cNvPr>
          <p:cNvSpPr/>
          <p:nvPr/>
        </p:nvSpPr>
        <p:spPr>
          <a:xfrm>
            <a:off x="6041976" y="4393222"/>
            <a:ext cx="1520977" cy="225679"/>
          </a:xfrm>
          <a:prstGeom prst="rect">
            <a:avLst/>
          </a:prstGeom>
        </p:spPr>
        <p:txBody>
          <a:bodyPr wrap="none" tIns="0" bIns="0">
            <a:spAutoFit/>
          </a:bodyPr>
          <a:lstStyle/>
          <a:p>
            <a:pPr algn="ctr"/>
            <a:r>
              <a:rPr lang="de-DE" sz="1467" b="1" dirty="0"/>
              <a:t>(5) extract feed</a:t>
            </a:r>
          </a:p>
        </p:txBody>
      </p:sp>
      <p:grpSp>
        <p:nvGrpSpPr>
          <p:cNvPr id="110" name="Group 176">
            <a:extLst>
              <a:ext uri="{FF2B5EF4-FFF2-40B4-BE49-F238E27FC236}">
                <a16:creationId xmlns:a16="http://schemas.microsoft.com/office/drawing/2014/main" id="{A651E50A-753F-4FD9-8802-6751889F539D}"/>
              </a:ext>
            </a:extLst>
          </p:cNvPr>
          <p:cNvGrpSpPr/>
          <p:nvPr/>
        </p:nvGrpSpPr>
        <p:grpSpPr>
          <a:xfrm>
            <a:off x="6270701" y="3540460"/>
            <a:ext cx="1057952" cy="592546"/>
            <a:chOff x="1018876" y="1169908"/>
            <a:chExt cx="1275472" cy="914496"/>
          </a:xfrm>
        </p:grpSpPr>
        <p:pic>
          <p:nvPicPr>
            <p:cNvPr id="111" name="Picture 182">
              <a:extLst>
                <a:ext uri="{FF2B5EF4-FFF2-40B4-BE49-F238E27FC236}">
                  <a16:creationId xmlns:a16="http://schemas.microsoft.com/office/drawing/2014/main" id="{146B9BC6-395D-46C6-877A-199CCB421A6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361" t="16547" r="14879" b="23452"/>
            <a:stretch/>
          </p:blipFill>
          <p:spPr>
            <a:xfrm>
              <a:off x="1248675" y="1169908"/>
              <a:ext cx="813315" cy="914496"/>
            </a:xfrm>
            <a:prstGeom prst="rect">
              <a:avLst/>
            </a:prstGeom>
          </p:spPr>
        </p:pic>
        <p:sp>
          <p:nvSpPr>
            <p:cNvPr id="112" name="TextBox 183">
              <a:extLst>
                <a:ext uri="{FF2B5EF4-FFF2-40B4-BE49-F238E27FC236}">
                  <a16:creationId xmlns:a16="http://schemas.microsoft.com/office/drawing/2014/main" id="{65803C6D-A07D-4DDF-AC41-B9F811ABCA48}"/>
                </a:ext>
              </a:extLst>
            </p:cNvPr>
            <p:cNvSpPr txBox="1"/>
            <p:nvPr/>
          </p:nvSpPr>
          <p:spPr>
            <a:xfrm>
              <a:off x="1018876" y="1552463"/>
              <a:ext cx="1275472" cy="490941"/>
            </a:xfrm>
            <a:prstGeom prst="rect">
              <a:avLst/>
            </a:prstGeom>
            <a:noFill/>
          </p:spPr>
          <p:txBody>
            <a:bodyPr wrap="square" rtlCol="0">
              <a:spAutoFit/>
            </a:bodyPr>
            <a:lstStyle/>
            <a:p>
              <a:pPr algn="ctr"/>
              <a:r>
                <a:rPr lang="en-US" sz="1467" dirty="0"/>
                <a:t>browser</a:t>
              </a:r>
            </a:p>
          </p:txBody>
        </p:sp>
      </p:grpSp>
      <p:grpSp>
        <p:nvGrpSpPr>
          <p:cNvPr id="23" name="Gruppieren 22"/>
          <p:cNvGrpSpPr/>
          <p:nvPr/>
        </p:nvGrpSpPr>
        <p:grpSpPr>
          <a:xfrm>
            <a:off x="7733151" y="3977539"/>
            <a:ext cx="654760" cy="1500732"/>
            <a:chOff x="7736173" y="3977754"/>
            <a:chExt cx="655016" cy="1501318"/>
          </a:xfrm>
        </p:grpSpPr>
        <p:cxnSp>
          <p:nvCxnSpPr>
            <p:cNvPr id="100" name="Gerade Verbindung mit Pfeil 99"/>
            <p:cNvCxnSpPr>
              <a:cxnSpLocks/>
            </p:cNvCxnSpPr>
            <p:nvPr/>
          </p:nvCxnSpPr>
          <p:spPr>
            <a:xfrm flipH="1" flipV="1">
              <a:off x="7746059" y="3977754"/>
              <a:ext cx="645130" cy="15013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177">
              <a:extLst>
                <a:ext uri="{FF2B5EF4-FFF2-40B4-BE49-F238E27FC236}">
                  <a16:creationId xmlns:a16="http://schemas.microsoft.com/office/drawing/2014/main" id="{92DC5023-967A-4061-B963-701D8437E196}"/>
                </a:ext>
              </a:extLst>
            </p:cNvPr>
            <p:cNvSpPr/>
            <p:nvPr/>
          </p:nvSpPr>
          <p:spPr>
            <a:xfrm>
              <a:off x="7736173" y="4356158"/>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pic>
        <p:nvPicPr>
          <p:cNvPr id="114"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058" y="1048614"/>
            <a:ext cx="563329" cy="624836"/>
          </a:xfrm>
          <a:prstGeom prst="rect">
            <a:avLst/>
          </a:prstGeom>
        </p:spPr>
      </p:pic>
      <p:pic>
        <p:nvPicPr>
          <p:cNvPr id="115" name="Picture 71">
            <a:extLst>
              <a:ext uri="{FF2B5EF4-FFF2-40B4-BE49-F238E27FC236}">
                <a16:creationId xmlns:a16="http://schemas.microsoft.com/office/drawing/2014/main" id="{5176779D-9A99-46C2-8C60-92C03CD3C9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1619" y="1295400"/>
            <a:ext cx="563329" cy="624836"/>
          </a:xfrm>
          <a:prstGeom prst="rect">
            <a:avLst/>
          </a:prstGeom>
        </p:spPr>
      </p:pic>
      <p:pic>
        <p:nvPicPr>
          <p:cNvPr id="116" name="Picture 71">
            <a:extLst>
              <a:ext uri="{FF2B5EF4-FFF2-40B4-BE49-F238E27FC236}">
                <a16:creationId xmlns:a16="http://schemas.microsoft.com/office/drawing/2014/main" id="{00CF32A7-5B1F-4DD2-9AD9-DE699614CE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8455" y="1149345"/>
            <a:ext cx="563329" cy="624836"/>
          </a:xfrm>
          <a:prstGeom prst="rect">
            <a:avLst/>
          </a:prstGeom>
        </p:spPr>
      </p:pic>
      <p:pic>
        <p:nvPicPr>
          <p:cNvPr id="117" name="Picture 71">
            <a:extLst>
              <a:ext uri="{FF2B5EF4-FFF2-40B4-BE49-F238E27FC236}">
                <a16:creationId xmlns:a16="http://schemas.microsoft.com/office/drawing/2014/main" id="{A1070E5A-A6FA-47CD-95B2-F0D7C795C8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5506" y="3239830"/>
            <a:ext cx="563329" cy="624836"/>
          </a:xfrm>
          <a:prstGeom prst="rect">
            <a:avLst/>
          </a:prstGeom>
        </p:spPr>
      </p:pic>
      <p:pic>
        <p:nvPicPr>
          <p:cNvPr id="118" name="Picture 71">
            <a:extLst>
              <a:ext uri="{FF2B5EF4-FFF2-40B4-BE49-F238E27FC236}">
                <a16:creationId xmlns:a16="http://schemas.microsoft.com/office/drawing/2014/main" id="{973E5F88-4814-405B-8E37-0383A8E639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22875" y="5385162"/>
            <a:ext cx="563329" cy="624836"/>
          </a:xfrm>
          <a:prstGeom prst="rect">
            <a:avLst/>
          </a:prstGeom>
        </p:spPr>
      </p:pic>
      <p:pic>
        <p:nvPicPr>
          <p:cNvPr id="119"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048" y="1044048"/>
            <a:ext cx="563329" cy="624836"/>
          </a:xfrm>
          <a:prstGeom prst="rect">
            <a:avLst/>
          </a:prstGeom>
        </p:spPr>
      </p:pic>
      <p:pic>
        <p:nvPicPr>
          <p:cNvPr id="120"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5473" y="4719211"/>
            <a:ext cx="563329" cy="624836"/>
          </a:xfrm>
          <a:prstGeom prst="rect">
            <a:avLst/>
          </a:prstGeom>
        </p:spPr>
      </p:pic>
      <p:pic>
        <p:nvPicPr>
          <p:cNvPr id="121"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7193" y="4701543"/>
            <a:ext cx="563329" cy="624836"/>
          </a:xfrm>
          <a:prstGeom prst="rect">
            <a:avLst/>
          </a:prstGeom>
        </p:spPr>
      </p:pic>
      <p:pic>
        <p:nvPicPr>
          <p:cNvPr id="122"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4186" y="1043616"/>
            <a:ext cx="563329" cy="624836"/>
          </a:xfrm>
          <a:prstGeom prst="rect">
            <a:avLst/>
          </a:prstGeom>
        </p:spPr>
      </p:pic>
      <p:sp>
        <p:nvSpPr>
          <p:cNvPr id="2" name="Datumsplatzhalter 1"/>
          <p:cNvSpPr>
            <a:spLocks noGrp="1"/>
          </p:cNvSpPr>
          <p:nvPr>
            <p:ph type="dt" sz="half" idx="10"/>
          </p:nvPr>
        </p:nvSpPr>
        <p:spPr/>
        <p:txBody>
          <a:bodyPr/>
          <a:lstStyle/>
          <a:p>
            <a:r>
              <a:rPr lang="en-US"/>
              <a:t>NSDI'19  -  28.02.2019</a:t>
            </a:r>
          </a:p>
        </p:txBody>
      </p:sp>
      <p:sp>
        <p:nvSpPr>
          <p:cNvPr id="5" name="Fußzeilenplatzhalter 4"/>
          <p:cNvSpPr>
            <a:spLocks noGrp="1"/>
          </p:cNvSpPr>
          <p:nvPr>
            <p:ph type="ftr" sz="quarter" idx="11"/>
          </p:nvPr>
        </p:nvSpPr>
        <p:spPr/>
        <p:txBody>
          <a:bodyPr/>
          <a:lstStyle/>
          <a:p>
            <a:r>
              <a:rPr lang="en-US"/>
              <a:t>David Sommer, Aritra Dhar</a:t>
            </a:r>
          </a:p>
        </p:txBody>
      </p:sp>
      <p:sp>
        <p:nvSpPr>
          <p:cNvPr id="6" name="Foliennummernplatzhalter 5"/>
          <p:cNvSpPr>
            <a:spLocks noGrp="1"/>
          </p:cNvSpPr>
          <p:nvPr>
            <p:ph type="sldNum" sz="quarter" idx="12"/>
          </p:nvPr>
        </p:nvSpPr>
        <p:spPr/>
        <p:txBody>
          <a:bodyPr/>
          <a:lstStyle/>
          <a:p>
            <a:fld id="{EDE109AA-BEFB-46CC-8121-3733BD8688C2}" type="slidenum">
              <a:rPr lang="en-US" smtClean="0"/>
              <a:t>7</a:t>
            </a:fld>
            <a:endParaRPr lang="en-US"/>
          </a:p>
        </p:txBody>
      </p:sp>
      <p:sp>
        <p:nvSpPr>
          <p:cNvPr id="79" name="Title 1"/>
          <p:cNvSpPr>
            <a:spLocks noGrp="1"/>
          </p:cNvSpPr>
          <p:nvPr>
            <p:ph type="title"/>
          </p:nvPr>
        </p:nvSpPr>
        <p:spPr>
          <a:xfrm>
            <a:off x="323850" y="620714"/>
            <a:ext cx="5166921" cy="972000"/>
          </a:xfrm>
        </p:spPr>
        <p:txBody>
          <a:bodyPr/>
          <a:lstStyle/>
          <a:p>
            <a:r>
              <a:rPr lang="en-US" dirty="0" err="1"/>
              <a:t>CoverUp</a:t>
            </a:r>
            <a:r>
              <a:rPr lang="en-US" dirty="0"/>
              <a:t>: Feed</a:t>
            </a:r>
          </a:p>
        </p:txBody>
      </p:sp>
    </p:spTree>
    <p:extLst>
      <p:ext uri="{BB962C8B-B14F-4D97-AF65-F5344CB8AC3E}">
        <p14:creationId xmlns:p14="http://schemas.microsoft.com/office/powerpoint/2010/main" val="13184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down)">
                                      <p:cBhvr>
                                        <p:cTn id="39" dur="500"/>
                                        <p:tgtEl>
                                          <p:spTgt spid="87"/>
                                        </p:tgtEl>
                                      </p:cBhvr>
                                    </p:animEffect>
                                  </p:childTnLst>
                                </p:cTn>
                              </p:par>
                              <p:par>
                                <p:cTn id="40" presetID="22" presetClass="entr" presetSubtype="4"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down)">
                                      <p:cBhvr>
                                        <p:cTn id="42" dur="500"/>
                                        <p:tgtEl>
                                          <p:spTgt spid="82"/>
                                        </p:tgtEl>
                                      </p:cBhvr>
                                    </p:animEffect>
                                  </p:childTnLst>
                                </p:cTn>
                              </p:par>
                              <p:par>
                                <p:cTn id="43" presetID="22" presetClass="entr" presetSubtype="4"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down)">
                                      <p:cBhvr>
                                        <p:cTn id="45" dur="500"/>
                                        <p:tgtEl>
                                          <p:spTgt spid="83"/>
                                        </p:tgtEl>
                                      </p:cBhvr>
                                    </p:animEffect>
                                  </p:childTnLst>
                                </p:cTn>
                              </p:par>
                              <p:par>
                                <p:cTn id="46" presetID="22" presetClass="entr" presetSubtype="4"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22" presetClass="entr" presetSubtype="1"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wipe(up)">
                                      <p:cBhvr>
                                        <p:cTn id="55" dur="500"/>
                                        <p:tgtEl>
                                          <p:spTgt spid="85"/>
                                        </p:tgtEl>
                                      </p:cBhvr>
                                    </p:animEffect>
                                  </p:childTnLst>
                                </p:cTn>
                              </p:par>
                              <p:par>
                                <p:cTn id="56" presetID="1" presetClass="entr" presetSubtype="0" fill="hold" nodeType="withEffect">
                                  <p:stCondLst>
                                    <p:cond delay="500"/>
                                  </p:stCondLst>
                                  <p:childTnLst>
                                    <p:set>
                                      <p:cBhvr>
                                        <p:cTn id="57" dur="1" fill="hold">
                                          <p:stCondLst>
                                            <p:cond delay="0"/>
                                          </p:stCondLst>
                                        </p:cTn>
                                        <p:tgtEl>
                                          <p:spTgt spid="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childTnLst>
                                </p:cTn>
                              </p:par>
                              <p:par>
                                <p:cTn id="66" presetID="22" presetClass="entr" presetSubtype="1"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up)">
                                      <p:cBhvr>
                                        <p:cTn id="68" dur="500"/>
                                        <p:tgtEl>
                                          <p:spTgt spid="80"/>
                                        </p:tgtEl>
                                      </p:cBhvr>
                                    </p:animEffect>
                                  </p:childTnLst>
                                </p:cTn>
                              </p:par>
                              <p:par>
                                <p:cTn id="69" presetID="1" presetClass="entr" presetSubtype="0" fill="hold" nodeType="withEffect">
                                  <p:stCondLst>
                                    <p:cond delay="50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22" presetClass="entr" presetSubtype="4"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par>
                                <p:cTn id="79" presetID="22" presetClass="entr" presetSubtype="4"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00"/>
                                        <p:tgtEl>
                                          <p:spTgt spid="10"/>
                                        </p:tgtEl>
                                      </p:cBhvr>
                                    </p:animEffect>
                                  </p:childTnLst>
                                </p:cTn>
                              </p:par>
                              <p:par>
                                <p:cTn id="82" presetID="22" presetClass="entr" presetSubtype="4"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par>
                                <p:cTn id="91" presetID="22" presetClass="entr" presetSubtype="1" fill="hold" nodeType="with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wipe(up)">
                                      <p:cBhvr>
                                        <p:cTn id="93" dur="500"/>
                                        <p:tgtEl>
                                          <p:spTgt spid="94"/>
                                        </p:tgtEl>
                                      </p:cBhvr>
                                    </p:animEffect>
                                  </p:childTnLst>
                                </p:cTn>
                              </p:par>
                              <p:par>
                                <p:cTn id="94" presetID="22" presetClass="entr" presetSubtype="1" fill="hold" nodeType="with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wipe(up)">
                                      <p:cBhvr>
                                        <p:cTn id="96" dur="500"/>
                                        <p:tgtEl>
                                          <p:spTgt spid="108"/>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3" end="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txEl>
                                              <p:pRg st="4" end="4"/>
                                            </p:txEl>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xEl>
                                              <p:pRg st="5" end="5"/>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
                                            <p:txEl>
                                              <p:pRg st="6" end="6"/>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9" grpId="0"/>
      <p:bldP spid="70" grpId="0"/>
      <p:bldP spid="78" grpId="0"/>
      <p:bldP spid="80" grpId="0" animBg="1"/>
      <p:bldP spid="81" grpId="0" animBg="1"/>
      <p:bldP spid="85" grpId="0" animBg="1"/>
      <p:bldP spid="86" grpId="0" animBg="1"/>
      <p:bldP spid="90" grpId="0" animBg="1"/>
      <p:bldP spid="92" grpId="0" animBg="1"/>
      <p:bldP spid="93" grpId="0" animBg="1"/>
      <p:bldP spid="95" grpId="0" animBg="1"/>
      <p:bldP spid="99" grpId="0"/>
      <p:bldP spid="106" grpId="0" animBg="1"/>
      <p:bldP spid="107" grpId="0" animBg="1"/>
      <p:bldP spid="1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ieren"/>
          <p:cNvGrpSpPr/>
          <p:nvPr/>
        </p:nvGrpSpPr>
        <p:grpSpPr>
          <a:xfrm>
            <a:off x="8809775" y="1048243"/>
            <a:ext cx="786160" cy="1099438"/>
            <a:chOff x="0" y="0"/>
            <a:chExt cx="1630043" cy="2279600"/>
          </a:xfrm>
        </p:grpSpPr>
        <p:pic>
          <p:nvPicPr>
            <p:cNvPr id="91" name="Bildschirmfoto 2017-11-23 um 23.07.11.png" descr="Bildschirmfoto 2017-11-23 um 23.07.11.png"/>
            <p:cNvPicPr>
              <a:picLocks noChangeAspect="1"/>
            </p:cNvPicPr>
            <p:nvPr/>
          </p:nvPicPr>
          <p:blipFill>
            <a:blip r:embed="rId3">
              <a:extLst/>
            </a:blip>
            <a:stretch>
              <a:fillRect/>
            </a:stretch>
          </p:blipFill>
          <p:spPr>
            <a:xfrm>
              <a:off x="0" y="1646760"/>
              <a:ext cx="1630044" cy="632841"/>
            </a:xfrm>
            <a:prstGeom prst="rect">
              <a:avLst/>
            </a:prstGeom>
            <a:ln w="12700" cap="flat">
              <a:noFill/>
              <a:miter lim="400000"/>
            </a:ln>
            <a:effectLst/>
          </p:spPr>
        </p:pic>
        <p:pic>
          <p:nvPicPr>
            <p:cNvPr id="105" name="listingsignupbar-orbit-1.png" descr="listingsignupbar-orbit-1.png"/>
            <p:cNvPicPr>
              <a:picLocks noChangeAspect="1"/>
            </p:cNvPicPr>
            <p:nvPr/>
          </p:nvPicPr>
          <p:blipFill>
            <a:blip r:embed="rId4">
              <a:extLst/>
            </a:blip>
            <a:srcRect/>
            <a:stretch>
              <a:fillRect/>
            </a:stretch>
          </p:blipFill>
          <p:spPr>
            <a:xfrm flipH="1">
              <a:off x="368833" y="0"/>
              <a:ext cx="892377" cy="1541377"/>
            </a:xfrm>
            <a:prstGeom prst="rect">
              <a:avLst/>
            </a:prstGeom>
            <a:ln w="12700" cap="flat">
              <a:noFill/>
              <a:miter lim="400000"/>
            </a:ln>
            <a:effectLst/>
          </p:spPr>
        </p:pic>
      </p:grpSp>
      <p:pic>
        <p:nvPicPr>
          <p:cNvPr id="68"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l="4995" t="17109" r="4018" b="25862"/>
          <a:stretch/>
        </p:blipFill>
        <p:spPr>
          <a:xfrm>
            <a:off x="10886990" y="3504433"/>
            <a:ext cx="705734" cy="442340"/>
          </a:xfrm>
          <a:prstGeom prst="rect">
            <a:avLst/>
          </a:prstGeom>
        </p:spPr>
      </p:pic>
      <p:sp>
        <p:nvSpPr>
          <p:cNvPr id="69" name="TextBox 10"/>
          <p:cNvSpPr txBox="1"/>
          <p:nvPr/>
        </p:nvSpPr>
        <p:spPr>
          <a:xfrm>
            <a:off x="11120118" y="2376419"/>
            <a:ext cx="237473" cy="769333"/>
          </a:xfrm>
          <a:prstGeom prst="rect">
            <a:avLst/>
          </a:prstGeom>
          <a:noFill/>
        </p:spPr>
        <p:txBody>
          <a:bodyPr wrap="none" rtlCol="0">
            <a:spAutoFit/>
          </a:bodyPr>
          <a:lstStyle/>
          <a:p>
            <a:r>
              <a:rPr lang="en-US" sz="1467" b="1" dirty="0"/>
              <a:t>.</a:t>
            </a:r>
          </a:p>
          <a:p>
            <a:r>
              <a:rPr lang="en-US" sz="1467" b="1" dirty="0"/>
              <a:t>.</a:t>
            </a:r>
          </a:p>
          <a:p>
            <a:r>
              <a:rPr lang="en-US" sz="1467" b="1" dirty="0"/>
              <a:t>.</a:t>
            </a:r>
          </a:p>
        </p:txBody>
      </p:sp>
      <p:sp>
        <p:nvSpPr>
          <p:cNvPr id="70" name="TextBox 208"/>
          <p:cNvSpPr txBox="1"/>
          <p:nvPr/>
        </p:nvSpPr>
        <p:spPr>
          <a:xfrm>
            <a:off x="10520782" y="409149"/>
            <a:ext cx="1432940" cy="594033"/>
          </a:xfrm>
          <a:prstGeom prst="rect">
            <a:avLst/>
          </a:prstGeom>
          <a:noFill/>
        </p:spPr>
        <p:txBody>
          <a:bodyPr wrap="square" rtlCol="0">
            <a:spAutoFit/>
          </a:bodyPr>
          <a:lstStyle/>
          <a:p>
            <a:pPr algn="ctr"/>
            <a:r>
              <a:rPr lang="en-US" sz="1630" dirty="0">
                <a:solidFill>
                  <a:srgbClr val="1269B0"/>
                </a:solidFill>
              </a:rPr>
              <a:t>passive </a:t>
            </a:r>
            <a:r>
              <a:rPr lang="en-US" sz="1630" dirty="0"/>
              <a:t>participants</a:t>
            </a:r>
          </a:p>
        </p:txBody>
      </p:sp>
      <p:pic>
        <p:nvPicPr>
          <p:cNvPr id="71"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995" t="17109" r="4018" b="25862"/>
          <a:stretch/>
        </p:blipFill>
        <p:spPr>
          <a:xfrm>
            <a:off x="10884385" y="1183335"/>
            <a:ext cx="705734" cy="442340"/>
          </a:xfrm>
          <a:prstGeom prst="rect">
            <a:avLst/>
          </a:prstGeom>
        </p:spPr>
      </p:pic>
      <p:grpSp>
        <p:nvGrpSpPr>
          <p:cNvPr id="7" name="Gruppieren 6"/>
          <p:cNvGrpSpPr/>
          <p:nvPr/>
        </p:nvGrpSpPr>
        <p:grpSpPr>
          <a:xfrm>
            <a:off x="8673322" y="5165998"/>
            <a:ext cx="1188072" cy="1323657"/>
            <a:chOff x="8673322" y="5165998"/>
            <a:chExt cx="1188072" cy="1323657"/>
          </a:xfrm>
        </p:grpSpPr>
        <p:pic>
          <p:nvPicPr>
            <p:cNvPr id="64"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3322" y="5165998"/>
              <a:ext cx="1188072" cy="792048"/>
            </a:xfrm>
            <a:prstGeom prst="rect">
              <a:avLst/>
            </a:prstGeom>
          </p:spPr>
        </p:pic>
        <p:sp>
          <p:nvSpPr>
            <p:cNvPr id="74" name="Rectangle 68"/>
            <p:cNvSpPr/>
            <p:nvPr/>
          </p:nvSpPr>
          <p:spPr>
            <a:xfrm>
              <a:off x="8699290" y="5946001"/>
              <a:ext cx="1093603" cy="543654"/>
            </a:xfrm>
            <a:prstGeom prst="rect">
              <a:avLst/>
            </a:prstGeom>
          </p:spPr>
          <p:txBody>
            <a:bodyPr wrap="square">
              <a:spAutoFit/>
            </a:bodyPr>
            <a:lstStyle/>
            <a:p>
              <a:pPr algn="ctr"/>
              <a:r>
                <a:rPr lang="en-US" sz="1467" dirty="0"/>
                <a:t>Feed Server</a:t>
              </a:r>
            </a:p>
          </p:txBody>
        </p:sp>
      </p:grpSp>
      <p:grpSp>
        <p:nvGrpSpPr>
          <p:cNvPr id="8" name="Gruppieren 7"/>
          <p:cNvGrpSpPr/>
          <p:nvPr/>
        </p:nvGrpSpPr>
        <p:grpSpPr>
          <a:xfrm>
            <a:off x="8543175" y="3211692"/>
            <a:ext cx="1405834" cy="1167154"/>
            <a:chOff x="8543175" y="3211692"/>
            <a:chExt cx="1405834" cy="1167154"/>
          </a:xfrm>
        </p:grpSpPr>
        <p:sp>
          <p:nvSpPr>
            <p:cNvPr id="76" name="Rectangle 194"/>
            <p:cNvSpPr/>
            <p:nvPr/>
          </p:nvSpPr>
          <p:spPr>
            <a:xfrm>
              <a:off x="8543175" y="3835191"/>
              <a:ext cx="1405834" cy="543655"/>
            </a:xfrm>
            <a:prstGeom prst="rect">
              <a:avLst/>
            </a:prstGeom>
          </p:spPr>
          <p:txBody>
            <a:bodyPr wrap="square">
              <a:spAutoFit/>
            </a:bodyPr>
            <a:lstStyle/>
            <a:p>
              <a:pPr algn="ctr"/>
              <a:r>
                <a:rPr lang="en-US" sz="1467" dirty="0"/>
                <a:t>CoverUp server</a:t>
              </a:r>
            </a:p>
          </p:txBody>
        </p:sp>
        <p:pic>
          <p:nvPicPr>
            <p:cNvPr id="77"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3019" y="3211692"/>
              <a:ext cx="626414" cy="626414"/>
            </a:xfrm>
            <a:prstGeom prst="rect">
              <a:avLst/>
            </a:prstGeom>
          </p:spPr>
        </p:pic>
      </p:grpSp>
      <p:sp>
        <p:nvSpPr>
          <p:cNvPr id="78" name="TextBox 116"/>
          <p:cNvSpPr txBox="1"/>
          <p:nvPr/>
        </p:nvSpPr>
        <p:spPr>
          <a:xfrm>
            <a:off x="6114903" y="381000"/>
            <a:ext cx="1432940" cy="594033"/>
          </a:xfrm>
          <a:prstGeom prst="rect">
            <a:avLst/>
          </a:prstGeom>
          <a:noFill/>
        </p:spPr>
        <p:txBody>
          <a:bodyPr wrap="square" rtlCol="0">
            <a:spAutoFit/>
          </a:bodyPr>
          <a:lstStyle/>
          <a:p>
            <a:pPr algn="ctr"/>
            <a:r>
              <a:rPr lang="en-US" sz="1630" dirty="0">
                <a:solidFill>
                  <a:srgbClr val="C00000"/>
                </a:solidFill>
              </a:rPr>
              <a:t>active</a:t>
            </a:r>
            <a:r>
              <a:rPr lang="en-US" sz="1630" dirty="0"/>
              <a:t> participants</a:t>
            </a:r>
          </a:p>
        </p:txBody>
      </p:sp>
      <p:sp>
        <p:nvSpPr>
          <p:cNvPr id="80" name="Pfeil nach unten 79"/>
          <p:cNvSpPr/>
          <p:nvPr/>
        </p:nvSpPr>
        <p:spPr>
          <a:xfrm>
            <a:off x="9062222" y="4211870"/>
            <a:ext cx="367741" cy="825242"/>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81" name="Rechteck 80"/>
          <p:cNvSpPr/>
          <p:nvPr/>
        </p:nvSpPr>
        <p:spPr>
          <a:xfrm>
            <a:off x="8450249" y="4309175"/>
            <a:ext cx="1607506" cy="451358"/>
          </a:xfrm>
          <a:prstGeom prst="rect">
            <a:avLst/>
          </a:prstGeom>
        </p:spPr>
        <p:txBody>
          <a:bodyPr wrap="none" tIns="0" bIns="0">
            <a:spAutoFit/>
          </a:bodyPr>
          <a:lstStyle/>
          <a:p>
            <a:pPr algn="ctr"/>
            <a:r>
              <a:rPr lang="de-DE" sz="1467" b="1" dirty="0"/>
              <a:t>(3) connects </a:t>
            </a:r>
            <a:br>
              <a:rPr lang="de-DE" sz="1467" b="1" dirty="0"/>
            </a:br>
            <a:r>
              <a:rPr lang="de-DE" sz="1467" b="1" dirty="0"/>
              <a:t>clients via JS to</a:t>
            </a:r>
          </a:p>
        </p:txBody>
      </p:sp>
      <p:cxnSp>
        <p:nvCxnSpPr>
          <p:cNvPr id="82" name="Gerade Verbindung mit Pfeil 81"/>
          <p:cNvCxnSpPr>
            <a:cxnSpLocks/>
          </p:cNvCxnSpPr>
          <p:nvPr/>
        </p:nvCxnSpPr>
        <p:spPr>
          <a:xfrm flipV="1">
            <a:off x="7677823" y="1398833"/>
            <a:ext cx="928002" cy="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cxnSpLocks/>
            <a:stCxn id="71" idx="1"/>
          </p:cNvCxnSpPr>
          <p:nvPr/>
        </p:nvCxnSpPr>
        <p:spPr>
          <a:xfrm flipH="1">
            <a:off x="9821057" y="1404505"/>
            <a:ext cx="1063328"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Pfeil nach unten 84"/>
          <p:cNvSpPr/>
          <p:nvPr/>
        </p:nvSpPr>
        <p:spPr>
          <a:xfrm>
            <a:off x="9039005" y="2278946"/>
            <a:ext cx="367741" cy="809094"/>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useBgFill="1">
        <p:nvSpPr>
          <p:cNvPr id="86" name="Rechteck 85"/>
          <p:cNvSpPr/>
          <p:nvPr/>
        </p:nvSpPr>
        <p:spPr>
          <a:xfrm>
            <a:off x="8310945" y="2362534"/>
            <a:ext cx="1870294" cy="451358"/>
          </a:xfrm>
          <a:prstGeom prst="rect">
            <a:avLst/>
          </a:prstGeom>
        </p:spPr>
        <p:txBody>
          <a:bodyPr wrap="none" tIns="0" bIns="0">
            <a:spAutoFit/>
          </a:bodyPr>
          <a:lstStyle/>
          <a:p>
            <a:pPr algn="ctr"/>
            <a:r>
              <a:rPr lang="de-DE" sz="1467" b="1" dirty="0"/>
              <a:t>(2) </a:t>
            </a:r>
            <a:r>
              <a:rPr lang="de-DE" sz="1467" b="1" dirty="0" err="1"/>
              <a:t>triggers</a:t>
            </a:r>
            <a:r>
              <a:rPr lang="de-DE" sz="1467" b="1" dirty="0"/>
              <a:t> clients </a:t>
            </a:r>
          </a:p>
          <a:p>
            <a:pPr algn="ctr"/>
            <a:r>
              <a:rPr lang="de-DE" sz="1467" b="1" dirty="0" err="1"/>
              <a:t>to</a:t>
            </a:r>
            <a:r>
              <a:rPr lang="de-DE" sz="1467" b="1" dirty="0"/>
              <a:t> </a:t>
            </a:r>
            <a:r>
              <a:rPr lang="de-DE" sz="1467" b="1" dirty="0" err="1"/>
              <a:t>connect</a:t>
            </a:r>
            <a:r>
              <a:rPr lang="de-DE" sz="1467" b="1" dirty="0"/>
              <a:t> </a:t>
            </a:r>
            <a:r>
              <a:rPr lang="de-DE" sz="1467" b="1" dirty="0" err="1"/>
              <a:t>to</a:t>
            </a:r>
            <a:endParaRPr lang="de-DE" sz="1467" b="1" dirty="0"/>
          </a:p>
        </p:txBody>
      </p:sp>
      <p:cxnSp>
        <p:nvCxnSpPr>
          <p:cNvPr id="87" name="Gerade Verbindung mit Pfeil 86"/>
          <p:cNvCxnSpPr>
            <a:cxnSpLocks/>
          </p:cNvCxnSpPr>
          <p:nvPr/>
        </p:nvCxnSpPr>
        <p:spPr>
          <a:xfrm flipV="1">
            <a:off x="7734031" y="1936583"/>
            <a:ext cx="957960" cy="1615543"/>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a:cxnSpLocks/>
          </p:cNvCxnSpPr>
          <p:nvPr/>
        </p:nvCxnSpPr>
        <p:spPr>
          <a:xfrm flipH="1" flipV="1">
            <a:off x="9800195" y="1936583"/>
            <a:ext cx="1038206" cy="159543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useBgFill="1">
        <p:nvSpPr>
          <p:cNvPr id="90" name="Rechteck 89"/>
          <p:cNvSpPr/>
          <p:nvPr/>
        </p:nvSpPr>
        <p:spPr>
          <a:xfrm>
            <a:off x="7560060" y="5629922"/>
            <a:ext cx="1212063" cy="451358"/>
          </a:xfrm>
          <a:prstGeom prst="rect">
            <a:avLst/>
          </a:prstGeom>
        </p:spPr>
        <p:txBody>
          <a:bodyPr wrap="square" tIns="0" bIns="0">
            <a:spAutoFit/>
          </a:bodyPr>
          <a:lstStyle/>
          <a:p>
            <a:pPr algn="ctr"/>
            <a:r>
              <a:rPr lang="de-DE" sz="1467" b="1" dirty="0"/>
              <a:t>(4) sends</a:t>
            </a:r>
            <a:br>
              <a:rPr lang="de-DE" sz="1467" b="1" dirty="0"/>
            </a:br>
            <a:r>
              <a:rPr lang="de-DE" sz="1467" b="1" dirty="0"/>
              <a:t>messages to</a:t>
            </a:r>
          </a:p>
        </p:txBody>
      </p:sp>
      <p:sp>
        <p:nvSpPr>
          <p:cNvPr id="92" name="Rounded Rectangle 175"/>
          <p:cNvSpPr/>
          <p:nvPr/>
        </p:nvSpPr>
        <p:spPr>
          <a:xfrm>
            <a:off x="5870829" y="1125114"/>
            <a:ext cx="1806608" cy="2044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67"/>
          </a:p>
        </p:txBody>
      </p:sp>
      <p:sp>
        <p:nvSpPr>
          <p:cNvPr id="93" name="Rounded Rectangle 177"/>
          <p:cNvSpPr/>
          <p:nvPr/>
        </p:nvSpPr>
        <p:spPr>
          <a:xfrm>
            <a:off x="6100480" y="2624736"/>
            <a:ext cx="1403958" cy="468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err="1"/>
              <a:t>CoverUp</a:t>
            </a:r>
            <a:r>
              <a:rPr lang="en-US" sz="1467" dirty="0"/>
              <a:t> Tool</a:t>
            </a:r>
          </a:p>
        </p:txBody>
      </p:sp>
      <p:cxnSp>
        <p:nvCxnSpPr>
          <p:cNvPr id="94" name="Straight Arrow Connector 180"/>
          <p:cNvCxnSpPr>
            <a:endCxn id="93" idx="0"/>
          </p:cNvCxnSpPr>
          <p:nvPr/>
        </p:nvCxnSpPr>
        <p:spPr>
          <a:xfrm>
            <a:off x="6802303" y="1783403"/>
            <a:ext cx="157" cy="841333"/>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useBgFill="1">
        <p:nvSpPr>
          <p:cNvPr id="95" name="Rechteck 94"/>
          <p:cNvSpPr/>
          <p:nvPr/>
        </p:nvSpPr>
        <p:spPr>
          <a:xfrm>
            <a:off x="6041976" y="2057128"/>
            <a:ext cx="1520977" cy="225679"/>
          </a:xfrm>
          <a:prstGeom prst="rect">
            <a:avLst/>
          </a:prstGeom>
        </p:spPr>
        <p:txBody>
          <a:bodyPr wrap="none" tIns="0" bIns="0">
            <a:spAutoFit/>
          </a:bodyPr>
          <a:lstStyle/>
          <a:p>
            <a:pPr algn="ctr"/>
            <a:r>
              <a:rPr lang="de-DE" sz="1467" b="1" dirty="0"/>
              <a:t>(5) extract feed</a:t>
            </a:r>
          </a:p>
        </p:txBody>
      </p:sp>
      <p:grpSp>
        <p:nvGrpSpPr>
          <p:cNvPr id="96" name="Group 176"/>
          <p:cNvGrpSpPr/>
          <p:nvPr/>
        </p:nvGrpSpPr>
        <p:grpSpPr>
          <a:xfrm>
            <a:off x="6270701" y="1204366"/>
            <a:ext cx="1057952" cy="592546"/>
            <a:chOff x="1018876" y="1169908"/>
            <a:chExt cx="1275472" cy="914496"/>
          </a:xfrm>
        </p:grpSpPr>
        <p:pic>
          <p:nvPicPr>
            <p:cNvPr id="97" name="Picture 182"/>
            <p:cNvPicPr>
              <a:picLocks noChangeAspect="1"/>
            </p:cNvPicPr>
            <p:nvPr/>
          </p:nvPicPr>
          <p:blipFill rotWithShape="1">
            <a:blip r:embed="rId8" cstate="print">
              <a:extLst>
                <a:ext uri="{28A0092B-C50C-407E-A947-70E740481C1C}">
                  <a14:useLocalDpi xmlns:a14="http://schemas.microsoft.com/office/drawing/2010/main" val="0"/>
                </a:ext>
              </a:extLst>
            </a:blip>
            <a:srcRect l="15361" t="16547" r="14879" b="23452"/>
            <a:stretch/>
          </p:blipFill>
          <p:spPr>
            <a:xfrm>
              <a:off x="1248675" y="1169908"/>
              <a:ext cx="813315" cy="914496"/>
            </a:xfrm>
            <a:prstGeom prst="rect">
              <a:avLst/>
            </a:prstGeom>
          </p:spPr>
        </p:pic>
        <p:sp>
          <p:nvSpPr>
            <p:cNvPr id="98" name="TextBox 183"/>
            <p:cNvSpPr txBox="1"/>
            <p:nvPr/>
          </p:nvSpPr>
          <p:spPr>
            <a:xfrm>
              <a:off x="1018876" y="1552463"/>
              <a:ext cx="1275472" cy="490941"/>
            </a:xfrm>
            <a:prstGeom prst="rect">
              <a:avLst/>
            </a:prstGeom>
            <a:noFill/>
          </p:spPr>
          <p:txBody>
            <a:bodyPr wrap="square" rtlCol="0">
              <a:spAutoFit/>
            </a:bodyPr>
            <a:lstStyle/>
            <a:p>
              <a:pPr algn="ctr"/>
              <a:r>
                <a:rPr lang="en-US" sz="1467" dirty="0"/>
                <a:t>browser</a:t>
              </a:r>
            </a:p>
          </p:txBody>
        </p:sp>
      </p:grpSp>
      <p:sp>
        <p:nvSpPr>
          <p:cNvPr id="99" name="Rechteck 98"/>
          <p:cNvSpPr/>
          <p:nvPr/>
        </p:nvSpPr>
        <p:spPr>
          <a:xfrm>
            <a:off x="8645457" y="584132"/>
            <a:ext cx="1522579" cy="317976"/>
          </a:xfrm>
          <a:prstGeom prst="rect">
            <a:avLst/>
          </a:prstGeom>
        </p:spPr>
        <p:txBody>
          <a:bodyPr wrap="none">
            <a:spAutoFit/>
          </a:bodyPr>
          <a:lstStyle/>
          <a:p>
            <a:r>
              <a:rPr lang="de-DE" sz="1467" b="1" dirty="0"/>
              <a:t>(1) connects to</a:t>
            </a:r>
          </a:p>
        </p:txBody>
      </p:sp>
      <p:grpSp>
        <p:nvGrpSpPr>
          <p:cNvPr id="4" name="Gruppieren 3"/>
          <p:cNvGrpSpPr/>
          <p:nvPr/>
        </p:nvGrpSpPr>
        <p:grpSpPr>
          <a:xfrm>
            <a:off x="7733152" y="1628019"/>
            <a:ext cx="810025" cy="3808860"/>
            <a:chOff x="7736173" y="1627315"/>
            <a:chExt cx="810342" cy="3810348"/>
          </a:xfrm>
        </p:grpSpPr>
        <p:cxnSp>
          <p:nvCxnSpPr>
            <p:cNvPr id="101" name="Gerade Verbindung mit Pfeil 100"/>
            <p:cNvCxnSpPr>
              <a:cxnSpLocks/>
            </p:cNvCxnSpPr>
            <p:nvPr/>
          </p:nvCxnSpPr>
          <p:spPr>
            <a:xfrm flipH="1" flipV="1">
              <a:off x="7772745" y="1627315"/>
              <a:ext cx="773770" cy="3810348"/>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77"/>
            <p:cNvSpPr/>
            <p:nvPr/>
          </p:nvSpPr>
          <p:spPr>
            <a:xfrm>
              <a:off x="7736173" y="2056591"/>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grpSp>
        <p:nvGrpSpPr>
          <p:cNvPr id="10" name="Gruppieren 9"/>
          <p:cNvGrpSpPr/>
          <p:nvPr/>
        </p:nvGrpSpPr>
        <p:grpSpPr>
          <a:xfrm>
            <a:off x="9862533" y="1620005"/>
            <a:ext cx="976269" cy="3720109"/>
            <a:chOff x="9866386" y="1619297"/>
            <a:chExt cx="976651" cy="3721563"/>
          </a:xfrm>
        </p:grpSpPr>
        <p:cxnSp>
          <p:nvCxnSpPr>
            <p:cNvPr id="89" name="Gerade Verbindung mit Pfeil 88"/>
            <p:cNvCxnSpPr>
              <a:cxnSpLocks/>
            </p:cNvCxnSpPr>
            <p:nvPr/>
          </p:nvCxnSpPr>
          <p:spPr>
            <a:xfrm flipV="1">
              <a:off x="9866386" y="1619297"/>
              <a:ext cx="976651" cy="37215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77">
              <a:extLst>
                <a:ext uri="{FF2B5EF4-FFF2-40B4-BE49-F238E27FC236}">
                  <a16:creationId xmlns:a16="http://schemas.microsoft.com/office/drawing/2014/main" id="{733466DB-AFBE-48CC-93F6-0A3B356E2F88}"/>
                </a:ext>
              </a:extLst>
            </p:cNvPr>
            <p:cNvSpPr/>
            <p:nvPr/>
          </p:nvSpPr>
          <p:spPr>
            <a:xfrm>
              <a:off x="10314851" y="2056590"/>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grpSp>
        <p:nvGrpSpPr>
          <p:cNvPr id="18" name="Gruppieren 17"/>
          <p:cNvGrpSpPr/>
          <p:nvPr/>
        </p:nvGrpSpPr>
        <p:grpSpPr>
          <a:xfrm>
            <a:off x="10007338" y="3977541"/>
            <a:ext cx="837610" cy="1442240"/>
            <a:chOff x="10011248" y="3977755"/>
            <a:chExt cx="837937" cy="1442804"/>
          </a:xfrm>
        </p:grpSpPr>
        <p:cxnSp>
          <p:nvCxnSpPr>
            <p:cNvPr id="58" name="Gerade Verbindung mit Pfeil 57"/>
            <p:cNvCxnSpPr>
              <a:cxnSpLocks/>
            </p:cNvCxnSpPr>
            <p:nvPr/>
          </p:nvCxnSpPr>
          <p:spPr>
            <a:xfrm flipV="1">
              <a:off x="10011248" y="3977755"/>
              <a:ext cx="837937" cy="14428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77">
              <a:extLst>
                <a:ext uri="{FF2B5EF4-FFF2-40B4-BE49-F238E27FC236}">
                  <a16:creationId xmlns:a16="http://schemas.microsoft.com/office/drawing/2014/main" id="{3C459B09-BF21-46D7-8189-9EE1062649E3}"/>
                </a:ext>
              </a:extLst>
            </p:cNvPr>
            <p:cNvSpPr/>
            <p:nvPr/>
          </p:nvSpPr>
          <p:spPr>
            <a:xfrm>
              <a:off x="10310528" y="4346982"/>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sp>
        <p:nvSpPr>
          <p:cNvPr id="106" name="Rounded Rectangle 175">
            <a:extLst>
              <a:ext uri="{FF2B5EF4-FFF2-40B4-BE49-F238E27FC236}">
                <a16:creationId xmlns:a16="http://schemas.microsoft.com/office/drawing/2014/main" id="{D81B98C9-D6D1-4E11-A46E-4D3DD967C302}"/>
              </a:ext>
            </a:extLst>
          </p:cNvPr>
          <p:cNvSpPr/>
          <p:nvPr/>
        </p:nvSpPr>
        <p:spPr>
          <a:xfrm>
            <a:off x="5870829" y="3461208"/>
            <a:ext cx="1806608" cy="2044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67"/>
          </a:p>
        </p:txBody>
      </p:sp>
      <p:sp>
        <p:nvSpPr>
          <p:cNvPr id="107" name="Rounded Rectangle 177">
            <a:extLst>
              <a:ext uri="{FF2B5EF4-FFF2-40B4-BE49-F238E27FC236}">
                <a16:creationId xmlns:a16="http://schemas.microsoft.com/office/drawing/2014/main" id="{6447A61E-6FB6-4B43-9F45-D1DB3DCCF19F}"/>
              </a:ext>
            </a:extLst>
          </p:cNvPr>
          <p:cNvSpPr/>
          <p:nvPr/>
        </p:nvSpPr>
        <p:spPr>
          <a:xfrm>
            <a:off x="6100480" y="4960830"/>
            <a:ext cx="1403958" cy="468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67" dirty="0" err="1"/>
              <a:t>CoverUp</a:t>
            </a:r>
            <a:r>
              <a:rPr lang="en-US" sz="1467" dirty="0"/>
              <a:t> Tool</a:t>
            </a:r>
          </a:p>
        </p:txBody>
      </p:sp>
      <p:cxnSp>
        <p:nvCxnSpPr>
          <p:cNvPr id="108" name="Straight Arrow Connector 58">
            <a:extLst>
              <a:ext uri="{FF2B5EF4-FFF2-40B4-BE49-F238E27FC236}">
                <a16:creationId xmlns:a16="http://schemas.microsoft.com/office/drawing/2014/main" id="{5E3D51E0-E434-4816-9341-999C8C9E7775}"/>
              </a:ext>
            </a:extLst>
          </p:cNvPr>
          <p:cNvCxnSpPr/>
          <p:nvPr/>
        </p:nvCxnSpPr>
        <p:spPr>
          <a:xfrm>
            <a:off x="6798615" y="4118359"/>
            <a:ext cx="157" cy="841333"/>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sp useBgFill="1">
        <p:nvSpPr>
          <p:cNvPr id="109" name="Rechteck 74">
            <a:extLst>
              <a:ext uri="{FF2B5EF4-FFF2-40B4-BE49-F238E27FC236}">
                <a16:creationId xmlns:a16="http://schemas.microsoft.com/office/drawing/2014/main" id="{FE88E104-29D0-4E2F-8B2B-BE54DFC98AB3}"/>
              </a:ext>
            </a:extLst>
          </p:cNvPr>
          <p:cNvSpPr/>
          <p:nvPr/>
        </p:nvSpPr>
        <p:spPr>
          <a:xfrm>
            <a:off x="6041976" y="4393222"/>
            <a:ext cx="1520977" cy="225679"/>
          </a:xfrm>
          <a:prstGeom prst="rect">
            <a:avLst/>
          </a:prstGeom>
        </p:spPr>
        <p:txBody>
          <a:bodyPr wrap="none" tIns="0" bIns="0">
            <a:spAutoFit/>
          </a:bodyPr>
          <a:lstStyle/>
          <a:p>
            <a:pPr algn="ctr"/>
            <a:r>
              <a:rPr lang="de-DE" sz="1467" b="1" dirty="0"/>
              <a:t>(5) extract feed</a:t>
            </a:r>
          </a:p>
        </p:txBody>
      </p:sp>
      <p:grpSp>
        <p:nvGrpSpPr>
          <p:cNvPr id="110" name="Group 176">
            <a:extLst>
              <a:ext uri="{FF2B5EF4-FFF2-40B4-BE49-F238E27FC236}">
                <a16:creationId xmlns:a16="http://schemas.microsoft.com/office/drawing/2014/main" id="{A651E50A-753F-4FD9-8802-6751889F539D}"/>
              </a:ext>
            </a:extLst>
          </p:cNvPr>
          <p:cNvGrpSpPr/>
          <p:nvPr/>
        </p:nvGrpSpPr>
        <p:grpSpPr>
          <a:xfrm>
            <a:off x="6270701" y="3540460"/>
            <a:ext cx="1057952" cy="592546"/>
            <a:chOff x="1018876" y="1169908"/>
            <a:chExt cx="1275472" cy="914496"/>
          </a:xfrm>
        </p:grpSpPr>
        <p:pic>
          <p:nvPicPr>
            <p:cNvPr id="111" name="Picture 182">
              <a:extLst>
                <a:ext uri="{FF2B5EF4-FFF2-40B4-BE49-F238E27FC236}">
                  <a16:creationId xmlns:a16="http://schemas.microsoft.com/office/drawing/2014/main" id="{146B9BC6-395D-46C6-877A-199CCB421A6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361" t="16547" r="14879" b="23452"/>
            <a:stretch/>
          </p:blipFill>
          <p:spPr>
            <a:xfrm>
              <a:off x="1248675" y="1169908"/>
              <a:ext cx="813315" cy="914496"/>
            </a:xfrm>
            <a:prstGeom prst="rect">
              <a:avLst/>
            </a:prstGeom>
          </p:spPr>
        </p:pic>
        <p:sp>
          <p:nvSpPr>
            <p:cNvPr id="112" name="TextBox 183">
              <a:extLst>
                <a:ext uri="{FF2B5EF4-FFF2-40B4-BE49-F238E27FC236}">
                  <a16:creationId xmlns:a16="http://schemas.microsoft.com/office/drawing/2014/main" id="{65803C6D-A07D-4DDF-AC41-B9F811ABCA48}"/>
                </a:ext>
              </a:extLst>
            </p:cNvPr>
            <p:cNvSpPr txBox="1"/>
            <p:nvPr/>
          </p:nvSpPr>
          <p:spPr>
            <a:xfrm>
              <a:off x="1018876" y="1552463"/>
              <a:ext cx="1275472" cy="490941"/>
            </a:xfrm>
            <a:prstGeom prst="rect">
              <a:avLst/>
            </a:prstGeom>
            <a:noFill/>
          </p:spPr>
          <p:txBody>
            <a:bodyPr wrap="square" rtlCol="0">
              <a:spAutoFit/>
            </a:bodyPr>
            <a:lstStyle/>
            <a:p>
              <a:pPr algn="ctr"/>
              <a:r>
                <a:rPr lang="en-US" sz="1467" dirty="0"/>
                <a:t>browser</a:t>
              </a:r>
            </a:p>
          </p:txBody>
        </p:sp>
      </p:grpSp>
      <p:grpSp>
        <p:nvGrpSpPr>
          <p:cNvPr id="23" name="Gruppieren 22"/>
          <p:cNvGrpSpPr/>
          <p:nvPr/>
        </p:nvGrpSpPr>
        <p:grpSpPr>
          <a:xfrm>
            <a:off x="7733151" y="3977539"/>
            <a:ext cx="654760" cy="1500732"/>
            <a:chOff x="7736173" y="3977754"/>
            <a:chExt cx="655016" cy="1501318"/>
          </a:xfrm>
        </p:grpSpPr>
        <p:cxnSp>
          <p:nvCxnSpPr>
            <p:cNvPr id="100" name="Gerade Verbindung mit Pfeil 99"/>
            <p:cNvCxnSpPr>
              <a:cxnSpLocks/>
            </p:cNvCxnSpPr>
            <p:nvPr/>
          </p:nvCxnSpPr>
          <p:spPr>
            <a:xfrm flipH="1" flipV="1">
              <a:off x="7746059" y="3977754"/>
              <a:ext cx="645130" cy="15013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177">
              <a:extLst>
                <a:ext uri="{FF2B5EF4-FFF2-40B4-BE49-F238E27FC236}">
                  <a16:creationId xmlns:a16="http://schemas.microsoft.com/office/drawing/2014/main" id="{92DC5023-967A-4061-B963-701D8437E196}"/>
                </a:ext>
              </a:extLst>
            </p:cNvPr>
            <p:cNvSpPr/>
            <p:nvPr/>
          </p:nvSpPr>
          <p:spPr>
            <a:xfrm>
              <a:off x="7736173" y="4356158"/>
              <a:ext cx="527782" cy="274213"/>
            </a:xfrm>
            <a:prstGeom prst="roundRect">
              <a:avLst/>
            </a:prstGeom>
            <a:solidFill>
              <a:schemeClr val="bg1"/>
            </a:solidFill>
            <a:ln w="3175">
              <a:solidFill>
                <a:schemeClr val="dk1"/>
              </a:solidFill>
            </a:ln>
          </p:spPr>
          <p:style>
            <a:lnRef idx="2">
              <a:schemeClr val="dk1"/>
            </a:lnRef>
            <a:fillRef idx="1">
              <a:schemeClr val="lt1"/>
            </a:fillRef>
            <a:effectRef idx="0">
              <a:schemeClr val="dk1"/>
            </a:effectRef>
            <a:fontRef idx="minor">
              <a:schemeClr val="dk1"/>
            </a:fontRef>
          </p:style>
          <p:txBody>
            <a:bodyPr lIns="58702" rIns="58702" rtlCol="0" anchor="ctr"/>
            <a:lstStyle/>
            <a:p>
              <a:pPr algn="ctr"/>
              <a:r>
                <a:rPr lang="en-US" sz="1467" dirty="0">
                  <a:solidFill>
                    <a:schemeClr val="tx1"/>
                  </a:solidFill>
                </a:rPr>
                <a:t>feed</a:t>
              </a:r>
            </a:p>
          </p:txBody>
        </p:sp>
      </p:grpSp>
      <p:pic>
        <p:nvPicPr>
          <p:cNvPr id="114"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058" y="1048614"/>
            <a:ext cx="563329" cy="624836"/>
          </a:xfrm>
          <a:prstGeom prst="rect">
            <a:avLst/>
          </a:prstGeom>
        </p:spPr>
      </p:pic>
      <p:pic>
        <p:nvPicPr>
          <p:cNvPr id="115" name="Picture 71">
            <a:extLst>
              <a:ext uri="{FF2B5EF4-FFF2-40B4-BE49-F238E27FC236}">
                <a16:creationId xmlns:a16="http://schemas.microsoft.com/office/drawing/2014/main" id="{5176779D-9A99-46C2-8C60-92C03CD3C9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1619" y="1295400"/>
            <a:ext cx="563329" cy="624836"/>
          </a:xfrm>
          <a:prstGeom prst="rect">
            <a:avLst/>
          </a:prstGeom>
        </p:spPr>
      </p:pic>
      <p:pic>
        <p:nvPicPr>
          <p:cNvPr id="116" name="Picture 71">
            <a:extLst>
              <a:ext uri="{FF2B5EF4-FFF2-40B4-BE49-F238E27FC236}">
                <a16:creationId xmlns:a16="http://schemas.microsoft.com/office/drawing/2014/main" id="{00CF32A7-5B1F-4DD2-9AD9-DE699614CE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8455" y="1149345"/>
            <a:ext cx="563329" cy="624836"/>
          </a:xfrm>
          <a:prstGeom prst="rect">
            <a:avLst/>
          </a:prstGeom>
        </p:spPr>
      </p:pic>
      <p:pic>
        <p:nvPicPr>
          <p:cNvPr id="117" name="Picture 71">
            <a:extLst>
              <a:ext uri="{FF2B5EF4-FFF2-40B4-BE49-F238E27FC236}">
                <a16:creationId xmlns:a16="http://schemas.microsoft.com/office/drawing/2014/main" id="{A1070E5A-A6FA-47CD-95B2-F0D7C795C8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5506" y="3239830"/>
            <a:ext cx="563329" cy="624836"/>
          </a:xfrm>
          <a:prstGeom prst="rect">
            <a:avLst/>
          </a:prstGeom>
        </p:spPr>
      </p:pic>
      <p:pic>
        <p:nvPicPr>
          <p:cNvPr id="118" name="Picture 71">
            <a:extLst>
              <a:ext uri="{FF2B5EF4-FFF2-40B4-BE49-F238E27FC236}">
                <a16:creationId xmlns:a16="http://schemas.microsoft.com/office/drawing/2014/main" id="{973E5F88-4814-405B-8E37-0383A8E639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22875" y="5385162"/>
            <a:ext cx="563329" cy="624836"/>
          </a:xfrm>
          <a:prstGeom prst="rect">
            <a:avLst/>
          </a:prstGeom>
        </p:spPr>
      </p:pic>
      <p:pic>
        <p:nvPicPr>
          <p:cNvPr id="119"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048" y="1044048"/>
            <a:ext cx="563329" cy="624836"/>
          </a:xfrm>
          <a:prstGeom prst="rect">
            <a:avLst/>
          </a:prstGeom>
        </p:spPr>
      </p:pic>
      <p:pic>
        <p:nvPicPr>
          <p:cNvPr id="120"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5473" y="4719211"/>
            <a:ext cx="563329" cy="624836"/>
          </a:xfrm>
          <a:prstGeom prst="rect">
            <a:avLst/>
          </a:prstGeom>
        </p:spPr>
      </p:pic>
      <p:pic>
        <p:nvPicPr>
          <p:cNvPr id="121"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7193" y="4701543"/>
            <a:ext cx="563329" cy="624836"/>
          </a:xfrm>
          <a:prstGeom prst="rect">
            <a:avLst/>
          </a:prstGeom>
        </p:spPr>
      </p:pic>
      <p:pic>
        <p:nvPicPr>
          <p:cNvPr id="122" name="Picture 71">
            <a:extLst>
              <a:ext uri="{FF2B5EF4-FFF2-40B4-BE49-F238E27FC236}">
                <a16:creationId xmlns:a16="http://schemas.microsoft.com/office/drawing/2014/main" id="{27F5B54C-F2C0-4F3C-97E3-D2864FF1C2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4186" y="1043616"/>
            <a:ext cx="563329" cy="624836"/>
          </a:xfrm>
          <a:prstGeom prst="rect">
            <a:avLst/>
          </a:prstGeom>
        </p:spPr>
      </p:pic>
      <p:sp>
        <p:nvSpPr>
          <p:cNvPr id="2" name="Datumsplatzhalter 1"/>
          <p:cNvSpPr>
            <a:spLocks noGrp="1"/>
          </p:cNvSpPr>
          <p:nvPr>
            <p:ph type="dt" sz="half" idx="10"/>
          </p:nvPr>
        </p:nvSpPr>
        <p:spPr/>
        <p:txBody>
          <a:bodyPr/>
          <a:lstStyle/>
          <a:p>
            <a:r>
              <a:rPr lang="en-US"/>
              <a:t>NSDI'19  -  28.02.2019</a:t>
            </a:r>
          </a:p>
        </p:txBody>
      </p:sp>
      <p:sp>
        <p:nvSpPr>
          <p:cNvPr id="5" name="Fußzeilenplatzhalter 4"/>
          <p:cNvSpPr>
            <a:spLocks noGrp="1"/>
          </p:cNvSpPr>
          <p:nvPr>
            <p:ph type="ftr" sz="quarter" idx="11"/>
          </p:nvPr>
        </p:nvSpPr>
        <p:spPr/>
        <p:txBody>
          <a:bodyPr/>
          <a:lstStyle/>
          <a:p>
            <a:r>
              <a:rPr lang="en-US"/>
              <a:t>David Sommer, Aritra Dhar</a:t>
            </a:r>
          </a:p>
        </p:txBody>
      </p:sp>
      <p:sp>
        <p:nvSpPr>
          <p:cNvPr id="6" name="Foliennummernplatzhalter 5"/>
          <p:cNvSpPr>
            <a:spLocks noGrp="1"/>
          </p:cNvSpPr>
          <p:nvPr>
            <p:ph type="sldNum" sz="quarter" idx="12"/>
          </p:nvPr>
        </p:nvSpPr>
        <p:spPr/>
        <p:txBody>
          <a:bodyPr/>
          <a:lstStyle/>
          <a:p>
            <a:fld id="{EDE109AA-BEFB-46CC-8121-3733BD8688C2}" type="slidenum">
              <a:rPr lang="en-US" smtClean="0"/>
              <a:t>8</a:t>
            </a:fld>
            <a:endParaRPr lang="en-US"/>
          </a:p>
        </p:txBody>
      </p:sp>
      <p:sp>
        <p:nvSpPr>
          <p:cNvPr id="79" name="Title 1"/>
          <p:cNvSpPr>
            <a:spLocks noGrp="1"/>
          </p:cNvSpPr>
          <p:nvPr>
            <p:ph type="title"/>
          </p:nvPr>
        </p:nvSpPr>
        <p:spPr>
          <a:xfrm>
            <a:off x="323850" y="620714"/>
            <a:ext cx="5166921" cy="972000"/>
          </a:xfrm>
        </p:spPr>
        <p:txBody>
          <a:bodyPr/>
          <a:lstStyle/>
          <a:p>
            <a:r>
              <a:rPr lang="en-US" dirty="0" err="1"/>
              <a:t>CoverUp</a:t>
            </a:r>
            <a:r>
              <a:rPr lang="en-US" dirty="0"/>
              <a:t>: Feed</a:t>
            </a:r>
          </a:p>
        </p:txBody>
      </p:sp>
      <p:sp>
        <p:nvSpPr>
          <p:cNvPr id="73" name="Content Placeholder 2">
            <a:extLst>
              <a:ext uri="{FF2B5EF4-FFF2-40B4-BE49-F238E27FC236}">
                <a16:creationId xmlns:a16="http://schemas.microsoft.com/office/drawing/2014/main" id="{723CBA36-70E7-084E-B0ED-7311D07C3A75}"/>
              </a:ext>
            </a:extLst>
          </p:cNvPr>
          <p:cNvSpPr txBox="1">
            <a:spLocks/>
          </p:cNvSpPr>
          <p:nvPr/>
        </p:nvSpPr>
        <p:spPr>
          <a:xfrm>
            <a:off x="150019" y="2362200"/>
            <a:ext cx="7225965" cy="3753101"/>
          </a:xfrm>
          <a:prstGeom prst="rect">
            <a:avLst/>
          </a:prstGeom>
        </p:spPr>
        <p:txBody>
          <a:bodyPr vert="horz" lIns="140400" tIns="0" rIns="144000" bIns="0" rtlCol="0">
            <a:normAutofit/>
          </a:bodyPr>
          <a:lstStyle>
            <a:lvl1pPr marL="361950" indent="-361950" algn="l" defTabSz="914400" rtl="0" eaLnBrk="1" latinLnBrk="0" hangingPunct="1">
              <a:lnSpc>
                <a:spcPct val="100000"/>
              </a:lnSpc>
              <a:spcBef>
                <a:spcPts val="500"/>
              </a:spcBef>
              <a:buClr>
                <a:srgbClr val="6F6F6E"/>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rgbClr val="6F6F6E"/>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rgbClr val="6F6F6E"/>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rgbClr val="6F6F6E"/>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rgbClr val="6F6F6E"/>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1" indent="-361950">
              <a:spcBef>
                <a:spcPts val="500"/>
              </a:spcBef>
            </a:pPr>
            <a:r>
              <a:rPr lang="en-US" sz="2400" dirty="0"/>
              <a:t>Indistinguishability</a:t>
            </a:r>
          </a:p>
          <a:p>
            <a:pPr marL="628650" lvl="2" indent="-361950">
              <a:spcBef>
                <a:spcPts val="500"/>
              </a:spcBef>
            </a:pPr>
            <a:r>
              <a:rPr lang="en-GB" dirty="0">
                <a:solidFill>
                  <a:srgbClr val="C00000"/>
                </a:solidFill>
              </a:rPr>
              <a:t>Active</a:t>
            </a:r>
            <a:r>
              <a:rPr lang="de-CH" dirty="0"/>
              <a:t> </a:t>
            </a:r>
            <a:r>
              <a:rPr lang="de-CH" dirty="0" err="1"/>
              <a:t>and</a:t>
            </a:r>
            <a:r>
              <a:rPr lang="de-CH" dirty="0"/>
              <a:t> </a:t>
            </a:r>
            <a:r>
              <a:rPr lang="de-CH" dirty="0">
                <a:solidFill>
                  <a:srgbClr val="1269B0"/>
                </a:solidFill>
              </a:rPr>
              <a:t>passive </a:t>
            </a:r>
            <a:r>
              <a:rPr lang="de-CH" dirty="0" err="1"/>
              <a:t>participants</a:t>
            </a:r>
            <a:r>
              <a:rPr lang="de-CH" dirty="0"/>
              <a:t>: same </a:t>
            </a:r>
            <a:r>
              <a:rPr lang="de-CH" dirty="0" err="1"/>
              <a:t>protocol</a:t>
            </a:r>
            <a:endParaRPr lang="en-GB" sz="2000" dirty="0">
              <a:solidFill>
                <a:srgbClr val="C00000"/>
              </a:solidFill>
            </a:endParaRPr>
          </a:p>
          <a:p>
            <a:pPr lvl="1"/>
            <a:r>
              <a:rPr lang="en-US" dirty="0"/>
              <a:t>Difference: </a:t>
            </a:r>
            <a:r>
              <a:rPr lang="en-US" dirty="0" err="1"/>
              <a:t>CoverUp</a:t>
            </a:r>
            <a:r>
              <a:rPr lang="en-US" dirty="0"/>
              <a:t> Tool</a:t>
            </a:r>
          </a:p>
          <a:p>
            <a:pPr lvl="1"/>
            <a:r>
              <a:rPr lang="en-US" dirty="0"/>
              <a:t>Provides </a:t>
            </a:r>
            <a:r>
              <a:rPr lang="en-US" dirty="0">
                <a:solidFill>
                  <a:srgbClr val="C00000"/>
                </a:solidFill>
              </a:rPr>
              <a:t>Deniability</a:t>
            </a:r>
          </a:p>
          <a:p>
            <a:endParaRPr lang="en-US" dirty="0"/>
          </a:p>
        </p:txBody>
      </p:sp>
    </p:spTree>
    <p:extLst>
      <p:ext uri="{BB962C8B-B14F-4D97-AF65-F5344CB8AC3E}">
        <p14:creationId xmlns:p14="http://schemas.microsoft.com/office/powerpoint/2010/main" val="596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xfrm>
            <a:off x="269885" y="620714"/>
            <a:ext cx="11528920" cy="972000"/>
          </a:xfrm>
          <a:prstGeom prst="rect">
            <a:avLst/>
          </a:prstGeom>
        </p:spPr>
        <p:txBody>
          <a:bodyPr>
            <a:normAutofit/>
          </a:bodyPr>
          <a:lstStyle/>
          <a:p>
            <a:r>
              <a:rPr dirty="0"/>
              <a:t>Protecting Passive Participants</a:t>
            </a:r>
          </a:p>
        </p:txBody>
      </p:sp>
      <p:sp>
        <p:nvSpPr>
          <p:cNvPr id="331" name="Slide Number Placeholder 1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49" name="Rectangle 7"/>
          <p:cNvSpPr txBox="1"/>
          <p:nvPr/>
        </p:nvSpPr>
        <p:spPr>
          <a:xfrm>
            <a:off x="939166" y="4750877"/>
            <a:ext cx="1649253" cy="4307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2" tIns="45702" rIns="45702" bIns="45702" numCol="1" anchor="t">
            <a:spAutoFit/>
          </a:bodyPr>
          <a:lstStyle>
            <a:lvl1pPr defTabSz="1828800">
              <a:defRPr sz="4400">
                <a:latin typeface="Gill Sans"/>
                <a:ea typeface="Gill Sans"/>
                <a:cs typeface="Gill Sans"/>
                <a:sym typeface="Gill Sans"/>
              </a:defRPr>
            </a:lvl1pPr>
          </a:lstStyle>
          <a:p>
            <a:r>
              <a:rPr sz="2199" dirty="0"/>
              <a:t>Feed Server</a:t>
            </a:r>
          </a:p>
        </p:txBody>
      </p:sp>
      <p:pic>
        <p:nvPicPr>
          <p:cNvPr id="251" name="Picture 8" descr="Picture 8"/>
          <p:cNvPicPr>
            <a:picLocks noChangeAspect="1"/>
          </p:cNvPicPr>
          <p:nvPr/>
        </p:nvPicPr>
        <p:blipFill>
          <a:blip r:embed="rId3">
            <a:extLst/>
          </a:blip>
          <a:srcRect t="17768" r="39502" b="13968"/>
          <a:stretch>
            <a:fillRect/>
          </a:stretch>
        </p:blipFill>
        <p:spPr>
          <a:xfrm>
            <a:off x="9000106" y="2728854"/>
            <a:ext cx="2482674" cy="2690556"/>
          </a:xfrm>
          <a:custGeom>
            <a:avLst/>
            <a:gdLst/>
            <a:ahLst/>
            <a:cxnLst>
              <a:cxn ang="0">
                <a:pos x="wd2" y="hd2"/>
              </a:cxn>
              <a:cxn ang="5400000">
                <a:pos x="wd2" y="hd2"/>
              </a:cxn>
              <a:cxn ang="10800000">
                <a:pos x="wd2" y="hd2"/>
              </a:cxn>
              <a:cxn ang="16200000">
                <a:pos x="wd2" y="hd2"/>
              </a:cxn>
            </a:cxnLst>
            <a:rect l="0" t="0" r="r" b="b"/>
            <a:pathLst>
              <a:path w="21600" h="21600" extrusionOk="0">
                <a:moveTo>
                  <a:pt x="3671" y="0"/>
                </a:moveTo>
                <a:cubicBezTo>
                  <a:pt x="1644" y="0"/>
                  <a:pt x="0" y="1517"/>
                  <a:pt x="0" y="3387"/>
                </a:cubicBezTo>
                <a:lnTo>
                  <a:pt x="0" y="18213"/>
                </a:lnTo>
                <a:cubicBezTo>
                  <a:pt x="0" y="20083"/>
                  <a:pt x="1644" y="21600"/>
                  <a:pt x="3671" y="21600"/>
                </a:cubicBezTo>
                <a:lnTo>
                  <a:pt x="17929" y="21600"/>
                </a:lnTo>
                <a:cubicBezTo>
                  <a:pt x="19956" y="21600"/>
                  <a:pt x="21600" y="20083"/>
                  <a:pt x="21600" y="18213"/>
                </a:cubicBezTo>
                <a:lnTo>
                  <a:pt x="21600" y="3387"/>
                </a:lnTo>
                <a:cubicBezTo>
                  <a:pt x="21600" y="1517"/>
                  <a:pt x="19956" y="0"/>
                  <a:pt x="17929" y="0"/>
                </a:cubicBezTo>
                <a:lnTo>
                  <a:pt x="3671" y="0"/>
                </a:lnTo>
                <a:close/>
              </a:path>
            </a:pathLst>
          </a:custGeom>
          <a:ln w="12700">
            <a:miter lim="400000"/>
          </a:ln>
        </p:spPr>
      </p:pic>
      <p:sp>
        <p:nvSpPr>
          <p:cNvPr id="252" name="TextBox 9"/>
          <p:cNvSpPr txBox="1"/>
          <p:nvPr/>
        </p:nvSpPr>
        <p:spPr>
          <a:xfrm>
            <a:off x="9399261" y="5484103"/>
            <a:ext cx="1889235" cy="43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02" bIns="45702">
            <a:spAutoFit/>
          </a:bodyPr>
          <a:lstStyle>
            <a:lvl1pPr defTabSz="1828800">
              <a:defRPr sz="4400">
                <a:latin typeface="Gill Sans"/>
                <a:ea typeface="Gill Sans"/>
                <a:cs typeface="Gill Sans"/>
                <a:sym typeface="Gill Sans"/>
              </a:defRPr>
            </a:lvl1pPr>
          </a:lstStyle>
          <a:p>
            <a:r>
              <a:rPr sz="2199" dirty="0" err="1"/>
              <a:t>CoverUp</a:t>
            </a:r>
            <a:r>
              <a:rPr sz="2199" dirty="0"/>
              <a:t> Tool</a:t>
            </a:r>
          </a:p>
        </p:txBody>
      </p:sp>
      <p:grpSp>
        <p:nvGrpSpPr>
          <p:cNvPr id="261" name="Can 62"/>
          <p:cNvGrpSpPr/>
          <p:nvPr/>
        </p:nvGrpSpPr>
        <p:grpSpPr>
          <a:xfrm>
            <a:off x="6911205" y="3486362"/>
            <a:ext cx="1134658" cy="1266137"/>
            <a:chOff x="0" y="-1"/>
            <a:chExt cx="2270200" cy="2533262"/>
          </a:xfrm>
        </p:grpSpPr>
        <p:sp>
          <p:nvSpPr>
            <p:cNvPr id="257" name="Form"/>
            <p:cNvSpPr/>
            <p:nvPr/>
          </p:nvSpPr>
          <p:spPr>
            <a:xfrm>
              <a:off x="0" y="-1"/>
              <a:ext cx="2270200" cy="2533262"/>
            </a:xfrm>
            <a:custGeom>
              <a:avLst/>
              <a:gdLst/>
              <a:ahLst/>
              <a:cxnLst>
                <a:cxn ang="0">
                  <a:pos x="wd2" y="hd2"/>
                </a:cxn>
                <a:cxn ang="5400000">
                  <a:pos x="wd2" y="hd2"/>
                </a:cxn>
                <a:cxn ang="10800000">
                  <a:pos x="wd2" y="hd2"/>
                </a:cxn>
                <a:cxn ang="16200000">
                  <a:pos x="wd2" y="hd2"/>
                </a:cxn>
              </a:cxnLst>
              <a:rect l="0" t="0" r="r" b="b"/>
              <a:pathLst>
                <a:path w="21600" h="21600" extrusionOk="0">
                  <a:moveTo>
                    <a:pt x="0" y="2420"/>
                  </a:moveTo>
                  <a:cubicBezTo>
                    <a:pt x="0" y="1083"/>
                    <a:pt x="4835" y="0"/>
                    <a:pt x="10800" y="0"/>
                  </a:cubicBezTo>
                  <a:cubicBezTo>
                    <a:pt x="16765" y="0"/>
                    <a:pt x="21600" y="1083"/>
                    <a:pt x="21600" y="2420"/>
                  </a:cubicBezTo>
                  <a:lnTo>
                    <a:pt x="21600" y="19180"/>
                  </a:lnTo>
                  <a:cubicBezTo>
                    <a:pt x="21600" y="20517"/>
                    <a:pt x="16765" y="21600"/>
                    <a:pt x="10800" y="21600"/>
                  </a:cubicBezTo>
                  <a:cubicBezTo>
                    <a:pt x="4835" y="21600"/>
                    <a:pt x="0" y="20517"/>
                    <a:pt x="0" y="19180"/>
                  </a:cubicBez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latin typeface="Calibri"/>
                  <a:ea typeface="Calibri"/>
                  <a:cs typeface="Calibri"/>
                  <a:sym typeface="Calibri"/>
                </a:defRPr>
              </a:pPr>
              <a:endParaRPr sz="1799"/>
            </a:p>
          </p:txBody>
        </p:sp>
        <p:sp>
          <p:nvSpPr>
            <p:cNvPr id="258" name="Oval"/>
            <p:cNvSpPr/>
            <p:nvPr/>
          </p:nvSpPr>
          <p:spPr>
            <a:xfrm>
              <a:off x="0" y="-1"/>
              <a:ext cx="2270200" cy="567553"/>
            </a:xfrm>
            <a:prstGeom prst="ellipse">
              <a:avLst/>
            </a:prstGeom>
            <a:solidFill>
              <a:srgbClr val="FFFFFF">
                <a:alpha val="40000"/>
              </a:srgbClr>
            </a:solidFill>
            <a:ln w="12700" cap="flat">
              <a:noFill/>
              <a:miter lim="400000"/>
            </a:ln>
            <a:effectLst/>
          </p:spPr>
          <p:txBody>
            <a:bodyPr wrap="square" lIns="45702" tIns="45702" rIns="45702" bIns="45702" numCol="1" anchor="ctr">
              <a:noAutofit/>
            </a:bodyPr>
            <a:lstStyle/>
            <a:p>
              <a:pPr defTabSz="914034">
                <a:defRPr sz="3600">
                  <a:latin typeface="Calibri"/>
                  <a:ea typeface="Calibri"/>
                  <a:cs typeface="Calibri"/>
                  <a:sym typeface="Calibri"/>
                </a:defRPr>
              </a:pPr>
              <a:endParaRPr sz="1799"/>
            </a:p>
          </p:txBody>
        </p:sp>
        <p:sp>
          <p:nvSpPr>
            <p:cNvPr id="259" name="Linie"/>
            <p:cNvSpPr/>
            <p:nvPr/>
          </p:nvSpPr>
          <p:spPr>
            <a:xfrm>
              <a:off x="0" y="-1"/>
              <a:ext cx="2270200" cy="2533262"/>
            </a:xfrm>
            <a:custGeom>
              <a:avLst/>
              <a:gdLst/>
              <a:ahLst/>
              <a:cxnLst>
                <a:cxn ang="0">
                  <a:pos x="wd2" y="hd2"/>
                </a:cxn>
                <a:cxn ang="5400000">
                  <a:pos x="wd2" y="hd2"/>
                </a:cxn>
                <a:cxn ang="10800000">
                  <a:pos x="wd2" y="hd2"/>
                </a:cxn>
                <a:cxn ang="16200000">
                  <a:pos x="wd2" y="hd2"/>
                </a:cxn>
              </a:cxnLst>
              <a:rect l="0" t="0" r="r" b="b"/>
              <a:pathLst>
                <a:path w="21600" h="21600" extrusionOk="0">
                  <a:moveTo>
                    <a:pt x="21600" y="2420"/>
                  </a:moveTo>
                  <a:cubicBezTo>
                    <a:pt x="21600" y="3756"/>
                    <a:pt x="16765" y="4839"/>
                    <a:pt x="10800" y="4839"/>
                  </a:cubicBezTo>
                  <a:cubicBezTo>
                    <a:pt x="4835" y="4839"/>
                    <a:pt x="0" y="3756"/>
                    <a:pt x="0" y="2420"/>
                  </a:cubicBezTo>
                  <a:cubicBezTo>
                    <a:pt x="0" y="1083"/>
                    <a:pt x="4835" y="0"/>
                    <a:pt x="10800" y="0"/>
                  </a:cubicBezTo>
                  <a:cubicBezTo>
                    <a:pt x="16765" y="0"/>
                    <a:pt x="21600" y="1083"/>
                    <a:pt x="21600" y="2420"/>
                  </a:cubicBezTo>
                  <a:lnTo>
                    <a:pt x="21600" y="19180"/>
                  </a:lnTo>
                  <a:cubicBezTo>
                    <a:pt x="21600" y="20517"/>
                    <a:pt x="16765" y="21600"/>
                    <a:pt x="10800" y="21600"/>
                  </a:cubicBezTo>
                  <a:cubicBezTo>
                    <a:pt x="4835" y="21600"/>
                    <a:pt x="0" y="20517"/>
                    <a:pt x="0" y="19180"/>
                  </a:cubicBezTo>
                  <a:lnTo>
                    <a:pt x="0" y="2420"/>
                  </a:lnTo>
                </a:path>
              </a:pathLst>
            </a:custGeom>
            <a:noFill/>
            <a:ln w="25400" cap="flat">
              <a:solidFill>
                <a:srgbClr val="000000"/>
              </a:solidFill>
              <a:prstDash val="solid"/>
              <a:miter lim="800000"/>
            </a:ln>
            <a:effectLst/>
          </p:spPr>
          <p:txBody>
            <a:bodyPr wrap="square" lIns="45702" tIns="45702" rIns="45702" bIns="45702" numCol="1" anchor="ctr">
              <a:noAutofit/>
            </a:bodyPr>
            <a:lstStyle/>
            <a:p>
              <a:pPr defTabSz="914034">
                <a:defRPr sz="3600">
                  <a:latin typeface="Calibri"/>
                  <a:ea typeface="Calibri"/>
                  <a:cs typeface="Calibri"/>
                  <a:sym typeface="Calibri"/>
                </a:defRPr>
              </a:pPr>
              <a:endParaRPr sz="1799"/>
            </a:p>
          </p:txBody>
        </p:sp>
        <p:sp>
          <p:nvSpPr>
            <p:cNvPr id="260" name="local…"/>
            <p:cNvSpPr txBox="1"/>
            <p:nvPr/>
          </p:nvSpPr>
          <p:spPr>
            <a:xfrm>
              <a:off x="0" y="639068"/>
              <a:ext cx="2270200" cy="15388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2" tIns="45702" rIns="45702" bIns="45702" numCol="1" anchor="ctr">
              <a:spAutoFit/>
            </a:bodyPr>
            <a:lstStyle/>
            <a:p>
              <a:pPr algn="ctr" defTabSz="914034">
                <a:defRPr sz="4400">
                  <a:latin typeface="Calibri"/>
                  <a:ea typeface="Calibri"/>
                  <a:cs typeface="Calibri"/>
                  <a:sym typeface="Calibri"/>
                </a:defRPr>
              </a:pPr>
              <a:r>
                <a:rPr sz="2199" dirty="0"/>
                <a:t>local</a:t>
              </a:r>
            </a:p>
            <a:p>
              <a:pPr algn="ctr" defTabSz="914034">
                <a:defRPr sz="4400">
                  <a:latin typeface="Calibri"/>
                  <a:ea typeface="Calibri"/>
                  <a:cs typeface="Calibri"/>
                  <a:sym typeface="Calibri"/>
                </a:defRPr>
              </a:pPr>
              <a:r>
                <a:rPr sz="2199" dirty="0"/>
                <a:t>storage</a:t>
              </a:r>
            </a:p>
          </p:txBody>
        </p:sp>
      </p:grpSp>
      <p:grpSp>
        <p:nvGrpSpPr>
          <p:cNvPr id="283" name="Group 3"/>
          <p:cNvGrpSpPr/>
          <p:nvPr/>
        </p:nvGrpSpPr>
        <p:grpSpPr>
          <a:xfrm>
            <a:off x="1253299" y="2815120"/>
            <a:ext cx="1190839" cy="797401"/>
            <a:chOff x="0" y="0"/>
            <a:chExt cx="2382608" cy="1595424"/>
          </a:xfrm>
        </p:grpSpPr>
        <p:grpSp>
          <p:nvGrpSpPr>
            <p:cNvPr id="267" name="Group 48"/>
            <p:cNvGrpSpPr/>
            <p:nvPr/>
          </p:nvGrpSpPr>
          <p:grpSpPr>
            <a:xfrm>
              <a:off x="156480" y="806876"/>
              <a:ext cx="1086145" cy="788549"/>
              <a:chOff x="0" y="0"/>
              <a:chExt cx="1086143" cy="788547"/>
            </a:xfrm>
          </p:grpSpPr>
          <p:sp>
            <p:nvSpPr>
              <p:cNvPr id="265" name="Freeform: Shape 49"/>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66" name="Graphic 50" descr="Graphic 50"/>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270" name="Group 67"/>
            <p:cNvGrpSpPr/>
            <p:nvPr/>
          </p:nvGrpSpPr>
          <p:grpSpPr>
            <a:xfrm>
              <a:off x="1296464" y="765760"/>
              <a:ext cx="1086145" cy="788549"/>
              <a:chOff x="0" y="0"/>
              <a:chExt cx="1086143" cy="788547"/>
            </a:xfrm>
          </p:grpSpPr>
          <p:sp>
            <p:nvSpPr>
              <p:cNvPr id="268" name="Freeform: Shape 68"/>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69" name="Graphic 69" descr="Graphic 69"/>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273" name="Group 55"/>
            <p:cNvGrpSpPr/>
            <p:nvPr/>
          </p:nvGrpSpPr>
          <p:grpSpPr>
            <a:xfrm>
              <a:off x="0" y="342320"/>
              <a:ext cx="1086145" cy="788549"/>
              <a:chOff x="0" y="0"/>
              <a:chExt cx="1086143" cy="788547"/>
            </a:xfrm>
          </p:grpSpPr>
          <p:sp>
            <p:nvSpPr>
              <p:cNvPr id="271" name="Freeform: Shape 56"/>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72" name="Graphic 57" descr="Graphic 57"/>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276" name="Group 61"/>
            <p:cNvGrpSpPr/>
            <p:nvPr/>
          </p:nvGrpSpPr>
          <p:grpSpPr>
            <a:xfrm>
              <a:off x="1047610" y="289856"/>
              <a:ext cx="1086145" cy="788549"/>
              <a:chOff x="0" y="0"/>
              <a:chExt cx="1086143" cy="788547"/>
            </a:xfrm>
          </p:grpSpPr>
          <p:sp>
            <p:nvSpPr>
              <p:cNvPr id="274" name="Freeform: Shape 62"/>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75" name="Graphic 63" descr="Graphic 63"/>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279" name="Group 58"/>
            <p:cNvGrpSpPr/>
            <p:nvPr/>
          </p:nvGrpSpPr>
          <p:grpSpPr>
            <a:xfrm>
              <a:off x="619488" y="514020"/>
              <a:ext cx="1086145" cy="788549"/>
              <a:chOff x="0" y="0"/>
              <a:chExt cx="1086143" cy="788547"/>
            </a:xfrm>
          </p:grpSpPr>
          <p:sp>
            <p:nvSpPr>
              <p:cNvPr id="277" name="Freeform: Shape 59"/>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78" name="Graphic 60" descr="Graphic 60"/>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282" name="Group 64"/>
            <p:cNvGrpSpPr/>
            <p:nvPr/>
          </p:nvGrpSpPr>
          <p:grpSpPr>
            <a:xfrm>
              <a:off x="511298" y="0"/>
              <a:ext cx="1086145" cy="788549"/>
              <a:chOff x="0" y="0"/>
              <a:chExt cx="1086143" cy="788547"/>
            </a:xfrm>
          </p:grpSpPr>
          <p:sp>
            <p:nvSpPr>
              <p:cNvPr id="280" name="Freeform: Shape 65"/>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81" name="Graphic 66" descr="Graphic 66"/>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sp>
        <p:nvSpPr>
          <p:cNvPr id="286" name="TextBox 208"/>
          <p:cNvSpPr txBox="1"/>
          <p:nvPr/>
        </p:nvSpPr>
        <p:spPr>
          <a:xfrm>
            <a:off x="4163275" y="2133600"/>
            <a:ext cx="3160505" cy="43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02" bIns="45702">
            <a:spAutoFit/>
          </a:bodyPr>
          <a:lstStyle>
            <a:lvl1pPr defTabSz="1828800">
              <a:defRPr sz="4000">
                <a:latin typeface="Gill Sans"/>
                <a:ea typeface="Gill Sans"/>
                <a:cs typeface="Gill Sans"/>
                <a:sym typeface="Gill Sans"/>
              </a:defRPr>
            </a:lvl1pPr>
          </a:lstStyle>
          <a:p>
            <a:pPr algn="ctr"/>
            <a:r>
              <a:rPr lang="en-US" sz="2200" dirty="0">
                <a:solidFill>
                  <a:srgbClr val="1269B0"/>
                </a:solidFill>
              </a:rPr>
              <a:t>p</a:t>
            </a:r>
            <a:r>
              <a:rPr sz="2200" dirty="0">
                <a:solidFill>
                  <a:srgbClr val="1269B0"/>
                </a:solidFill>
              </a:rPr>
              <a:t>assive </a:t>
            </a:r>
            <a:r>
              <a:rPr sz="2200" dirty="0"/>
              <a:t>participant</a:t>
            </a:r>
          </a:p>
        </p:txBody>
      </p:sp>
      <p:sp>
        <p:nvSpPr>
          <p:cNvPr id="288" name="Straight Arrow Connector 108"/>
          <p:cNvSpPr/>
          <p:nvPr/>
        </p:nvSpPr>
        <p:spPr>
          <a:xfrm flipV="1">
            <a:off x="8045863" y="4162255"/>
            <a:ext cx="998033" cy="0"/>
          </a:xfrm>
          <a:prstGeom prst="line">
            <a:avLst/>
          </a:prstGeom>
          <a:noFill/>
          <a:ln w="50800" cap="flat">
            <a:solidFill>
              <a:srgbClr val="000000"/>
            </a:solidFill>
            <a:prstDash val="solid"/>
            <a:miter lim="800000"/>
            <a:tailEnd type="triangle" w="med" len="med"/>
          </a:ln>
          <a:effectLst/>
        </p:spPr>
        <p:txBody>
          <a:bodyPr wrap="square" lIns="45702" tIns="45702" rIns="45702" bIns="45702" numCol="1" anchor="t">
            <a:noAutofit/>
          </a:bodyPr>
          <a:lstStyle/>
          <a:p>
            <a:pPr defTabSz="914034">
              <a:defRPr sz="3600">
                <a:latin typeface="Calibri"/>
                <a:ea typeface="Calibri"/>
                <a:cs typeface="Calibri"/>
                <a:sym typeface="Calibri"/>
              </a:defRPr>
            </a:pPr>
            <a:endParaRPr sz="1799"/>
          </a:p>
        </p:txBody>
      </p:sp>
      <p:grpSp>
        <p:nvGrpSpPr>
          <p:cNvPr id="298" name="Group 92"/>
          <p:cNvGrpSpPr/>
          <p:nvPr/>
        </p:nvGrpSpPr>
        <p:grpSpPr>
          <a:xfrm>
            <a:off x="2752927" y="3715643"/>
            <a:ext cx="542860" cy="394120"/>
            <a:chOff x="0" y="0"/>
            <a:chExt cx="1086143" cy="788547"/>
          </a:xfrm>
        </p:grpSpPr>
        <p:sp>
          <p:nvSpPr>
            <p:cNvPr id="296" name="Freeform: Shape 93"/>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297" name="Graphic 94" descr="Graphic 94"/>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01" name="Group 96"/>
          <p:cNvGrpSpPr/>
          <p:nvPr/>
        </p:nvGrpSpPr>
        <p:grpSpPr>
          <a:xfrm>
            <a:off x="6092141" y="3742429"/>
            <a:ext cx="542860" cy="394120"/>
            <a:chOff x="0" y="0"/>
            <a:chExt cx="1086143" cy="788547"/>
          </a:xfrm>
        </p:grpSpPr>
        <p:sp>
          <p:nvSpPr>
            <p:cNvPr id="299" name="Freeform: Shape 97"/>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00" name="Graphic 98" descr="Graphic 98"/>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04" name="Group 100"/>
          <p:cNvGrpSpPr/>
          <p:nvPr/>
        </p:nvGrpSpPr>
        <p:grpSpPr>
          <a:xfrm>
            <a:off x="7633847" y="4527797"/>
            <a:ext cx="542860" cy="394120"/>
            <a:chOff x="0" y="0"/>
            <a:chExt cx="1086143" cy="788547"/>
          </a:xfrm>
        </p:grpSpPr>
        <p:sp>
          <p:nvSpPr>
            <p:cNvPr id="302" name="Freeform: Shape 101"/>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03" name="Graphic 102" descr="Graphic 102"/>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07" name="Group 109"/>
          <p:cNvGrpSpPr/>
          <p:nvPr/>
        </p:nvGrpSpPr>
        <p:grpSpPr>
          <a:xfrm>
            <a:off x="8202538" y="3742429"/>
            <a:ext cx="542860" cy="394120"/>
            <a:chOff x="0" y="0"/>
            <a:chExt cx="1086143" cy="788547"/>
          </a:xfrm>
        </p:grpSpPr>
        <p:sp>
          <p:nvSpPr>
            <p:cNvPr id="305" name="Freeform: Shape 110"/>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06" name="Graphic 111" descr="Graphic 111"/>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21" name="Group 12"/>
          <p:cNvGrpSpPr/>
          <p:nvPr/>
        </p:nvGrpSpPr>
        <p:grpSpPr>
          <a:xfrm>
            <a:off x="9156780" y="3373899"/>
            <a:ext cx="2159389" cy="2021955"/>
            <a:chOff x="0" y="-1"/>
            <a:chExt cx="4320465" cy="4045489"/>
          </a:xfrm>
        </p:grpSpPr>
        <p:grpSp>
          <p:nvGrpSpPr>
            <p:cNvPr id="310" name="Group 112"/>
            <p:cNvGrpSpPr/>
            <p:nvPr/>
          </p:nvGrpSpPr>
          <p:grpSpPr>
            <a:xfrm>
              <a:off x="0" y="243865"/>
              <a:ext cx="1086145" cy="788549"/>
              <a:chOff x="0" y="0"/>
              <a:chExt cx="1086143" cy="788547"/>
            </a:xfrm>
          </p:grpSpPr>
          <p:sp>
            <p:nvSpPr>
              <p:cNvPr id="308" name="Freeform: Shape 113"/>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09" name="Graphic 114" descr="Graphic 114"/>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13" name="Group 115"/>
            <p:cNvGrpSpPr/>
            <p:nvPr/>
          </p:nvGrpSpPr>
          <p:grpSpPr>
            <a:xfrm>
              <a:off x="1617160" y="269837"/>
              <a:ext cx="1086145" cy="788549"/>
              <a:chOff x="0" y="0"/>
              <a:chExt cx="1086143" cy="788547"/>
            </a:xfrm>
          </p:grpSpPr>
          <p:sp>
            <p:nvSpPr>
              <p:cNvPr id="311" name="Freeform: Shape 116"/>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12" name="Graphic 117" descr="Graphic 117"/>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grpSp>
          <p:nvGrpSpPr>
            <p:cNvPr id="316" name="Group 118"/>
            <p:cNvGrpSpPr/>
            <p:nvPr/>
          </p:nvGrpSpPr>
          <p:grpSpPr>
            <a:xfrm>
              <a:off x="3234320" y="269837"/>
              <a:ext cx="1086145" cy="788549"/>
              <a:chOff x="0" y="0"/>
              <a:chExt cx="1086143" cy="788547"/>
            </a:xfrm>
          </p:grpSpPr>
          <p:sp>
            <p:nvSpPr>
              <p:cNvPr id="314" name="Freeform: Shape 119"/>
              <p:cNvSpPr/>
              <p:nvPr/>
            </p:nvSpPr>
            <p:spPr>
              <a:xfrm>
                <a:off x="156479" y="115445"/>
                <a:ext cx="755651" cy="609601"/>
              </a:xfrm>
              <a:custGeom>
                <a:avLst/>
                <a:gdLst/>
                <a:ahLst/>
                <a:cxnLst>
                  <a:cxn ang="0">
                    <a:pos x="wd2" y="hd2"/>
                  </a:cxn>
                  <a:cxn ang="5400000">
                    <a:pos x="wd2" y="hd2"/>
                  </a:cxn>
                  <a:cxn ang="10800000">
                    <a:pos x="wd2" y="hd2"/>
                  </a:cxn>
                  <a:cxn ang="16200000">
                    <a:pos x="wd2" y="hd2"/>
                  </a:cxn>
                </a:cxnLst>
                <a:rect l="0" t="0" r="r" b="b"/>
                <a:pathLst>
                  <a:path w="21583" h="21600" extrusionOk="0">
                    <a:moveTo>
                      <a:pt x="0" y="3825"/>
                    </a:moveTo>
                    <a:cubicBezTo>
                      <a:pt x="181" y="4425"/>
                      <a:pt x="443" y="4997"/>
                      <a:pt x="544" y="5625"/>
                    </a:cubicBezTo>
                    <a:cubicBezTo>
                      <a:pt x="679" y="6463"/>
                      <a:pt x="512" y="8019"/>
                      <a:pt x="907" y="9000"/>
                    </a:cubicBezTo>
                    <a:cubicBezTo>
                      <a:pt x="1004" y="9242"/>
                      <a:pt x="1172" y="9433"/>
                      <a:pt x="1270" y="9675"/>
                    </a:cubicBezTo>
                    <a:cubicBezTo>
                      <a:pt x="1355" y="9887"/>
                      <a:pt x="1348" y="10150"/>
                      <a:pt x="1451" y="10350"/>
                    </a:cubicBezTo>
                    <a:cubicBezTo>
                      <a:pt x="1776" y="10983"/>
                      <a:pt x="2204" y="11526"/>
                      <a:pt x="2539" y="12150"/>
                    </a:cubicBezTo>
                    <a:cubicBezTo>
                      <a:pt x="2660" y="12375"/>
                      <a:pt x="2760" y="12620"/>
                      <a:pt x="2902" y="12825"/>
                    </a:cubicBezTo>
                    <a:cubicBezTo>
                      <a:pt x="4598" y="15279"/>
                      <a:pt x="2685" y="12331"/>
                      <a:pt x="4353" y="14400"/>
                    </a:cubicBezTo>
                    <a:cubicBezTo>
                      <a:pt x="4958" y="15150"/>
                      <a:pt x="4413" y="15075"/>
                      <a:pt x="5260" y="15525"/>
                    </a:cubicBezTo>
                    <a:cubicBezTo>
                      <a:pt x="5810" y="15817"/>
                      <a:pt x="7290" y="15930"/>
                      <a:pt x="7618" y="15975"/>
                    </a:cubicBezTo>
                    <a:cubicBezTo>
                      <a:pt x="7850" y="16047"/>
                      <a:pt x="8627" y="16264"/>
                      <a:pt x="8887" y="16425"/>
                    </a:cubicBezTo>
                    <a:cubicBezTo>
                      <a:pt x="9392" y="16738"/>
                      <a:pt x="9574" y="17052"/>
                      <a:pt x="9976" y="17550"/>
                    </a:cubicBezTo>
                    <a:cubicBezTo>
                      <a:pt x="10459" y="19350"/>
                      <a:pt x="9976" y="17100"/>
                      <a:pt x="9976" y="18900"/>
                    </a:cubicBezTo>
                    <a:cubicBezTo>
                      <a:pt x="9976" y="19505"/>
                      <a:pt x="10070" y="20105"/>
                      <a:pt x="10157" y="20700"/>
                    </a:cubicBezTo>
                    <a:cubicBezTo>
                      <a:pt x="10191" y="20933"/>
                      <a:pt x="10203" y="21207"/>
                      <a:pt x="10338" y="21375"/>
                    </a:cubicBezTo>
                    <a:cubicBezTo>
                      <a:pt x="10473" y="21543"/>
                      <a:pt x="10701" y="21525"/>
                      <a:pt x="10882" y="21600"/>
                    </a:cubicBezTo>
                    <a:cubicBezTo>
                      <a:pt x="11318" y="21465"/>
                      <a:pt x="11839" y="21411"/>
                      <a:pt x="12152" y="20925"/>
                    </a:cubicBezTo>
                    <a:cubicBezTo>
                      <a:pt x="12271" y="20740"/>
                      <a:pt x="12214" y="20435"/>
                      <a:pt x="12333" y="20250"/>
                    </a:cubicBezTo>
                    <a:cubicBezTo>
                      <a:pt x="12470" y="20039"/>
                      <a:pt x="12715" y="19980"/>
                      <a:pt x="12878" y="19800"/>
                    </a:cubicBezTo>
                    <a:cubicBezTo>
                      <a:pt x="13496" y="19118"/>
                      <a:pt x="13804" y="18438"/>
                      <a:pt x="14510" y="18000"/>
                    </a:cubicBezTo>
                    <a:cubicBezTo>
                      <a:pt x="15328" y="17493"/>
                      <a:pt x="14818" y="18131"/>
                      <a:pt x="15598" y="17325"/>
                    </a:cubicBezTo>
                    <a:cubicBezTo>
                      <a:pt x="15795" y="17121"/>
                      <a:pt x="15918" y="16805"/>
                      <a:pt x="16142" y="16650"/>
                    </a:cubicBezTo>
                    <a:cubicBezTo>
                      <a:pt x="16476" y="16420"/>
                      <a:pt x="17230" y="16200"/>
                      <a:pt x="17230" y="16200"/>
                    </a:cubicBezTo>
                    <a:lnTo>
                      <a:pt x="17956" y="14850"/>
                    </a:lnTo>
                    <a:cubicBezTo>
                      <a:pt x="18077" y="14625"/>
                      <a:pt x="18165" y="14366"/>
                      <a:pt x="18319" y="14175"/>
                    </a:cubicBezTo>
                    <a:cubicBezTo>
                      <a:pt x="19171" y="13118"/>
                      <a:pt x="18721" y="13765"/>
                      <a:pt x="19588" y="12150"/>
                    </a:cubicBezTo>
                    <a:lnTo>
                      <a:pt x="19951" y="11475"/>
                    </a:lnTo>
                    <a:cubicBezTo>
                      <a:pt x="20072" y="11250"/>
                      <a:pt x="20245" y="11057"/>
                      <a:pt x="20314" y="10800"/>
                    </a:cubicBezTo>
                    <a:lnTo>
                      <a:pt x="20677" y="9450"/>
                    </a:lnTo>
                    <a:cubicBezTo>
                      <a:pt x="21227" y="7402"/>
                      <a:pt x="20383" y="10637"/>
                      <a:pt x="21039" y="7650"/>
                    </a:cubicBezTo>
                    <a:cubicBezTo>
                      <a:pt x="21140" y="7192"/>
                      <a:pt x="21281" y="6750"/>
                      <a:pt x="21402" y="6300"/>
                    </a:cubicBezTo>
                    <a:lnTo>
                      <a:pt x="21583" y="5625"/>
                    </a:lnTo>
                    <a:cubicBezTo>
                      <a:pt x="21523" y="5025"/>
                      <a:pt x="21600" y="4378"/>
                      <a:pt x="21402" y="3825"/>
                    </a:cubicBezTo>
                    <a:cubicBezTo>
                      <a:pt x="21324" y="3608"/>
                      <a:pt x="21042" y="3665"/>
                      <a:pt x="20858" y="3600"/>
                    </a:cubicBezTo>
                    <a:cubicBezTo>
                      <a:pt x="20618" y="3515"/>
                      <a:pt x="20374" y="3450"/>
                      <a:pt x="20132" y="3375"/>
                    </a:cubicBezTo>
                    <a:cubicBezTo>
                      <a:pt x="19528" y="3450"/>
                      <a:pt x="18919" y="3485"/>
                      <a:pt x="18319" y="3600"/>
                    </a:cubicBezTo>
                    <a:cubicBezTo>
                      <a:pt x="18130" y="3636"/>
                      <a:pt x="17966" y="3825"/>
                      <a:pt x="17775" y="3825"/>
                    </a:cubicBezTo>
                    <a:cubicBezTo>
                      <a:pt x="17042" y="3825"/>
                      <a:pt x="16273" y="3429"/>
                      <a:pt x="15598" y="3150"/>
                    </a:cubicBezTo>
                    <a:lnTo>
                      <a:pt x="12333" y="1800"/>
                    </a:lnTo>
                    <a:cubicBezTo>
                      <a:pt x="10582" y="1076"/>
                      <a:pt x="13305" y="2237"/>
                      <a:pt x="11064" y="1125"/>
                    </a:cubicBezTo>
                    <a:cubicBezTo>
                      <a:pt x="10709" y="949"/>
                      <a:pt x="10338" y="825"/>
                      <a:pt x="9976" y="675"/>
                    </a:cubicBezTo>
                    <a:lnTo>
                      <a:pt x="8343" y="0"/>
                    </a:lnTo>
                    <a:lnTo>
                      <a:pt x="6711" y="675"/>
                    </a:lnTo>
                    <a:cubicBezTo>
                      <a:pt x="6529" y="750"/>
                      <a:pt x="6326" y="768"/>
                      <a:pt x="6167" y="900"/>
                    </a:cubicBezTo>
                    <a:cubicBezTo>
                      <a:pt x="4607" y="2190"/>
                      <a:pt x="6580" y="643"/>
                      <a:pt x="5078" y="1575"/>
                    </a:cubicBezTo>
                    <a:cubicBezTo>
                      <a:pt x="4883" y="1696"/>
                      <a:pt x="4734" y="1915"/>
                      <a:pt x="4534" y="2025"/>
                    </a:cubicBezTo>
                    <a:cubicBezTo>
                      <a:pt x="4185" y="2218"/>
                      <a:pt x="3764" y="2212"/>
                      <a:pt x="3446" y="2475"/>
                    </a:cubicBezTo>
                    <a:cubicBezTo>
                      <a:pt x="2731" y="3066"/>
                      <a:pt x="2850" y="3054"/>
                      <a:pt x="1814" y="3375"/>
                    </a:cubicBezTo>
                    <a:lnTo>
                      <a:pt x="0" y="3825"/>
                    </a:lnTo>
                    <a:close/>
                  </a:path>
                </a:pathLst>
              </a:custGeom>
              <a:solidFill>
                <a:srgbClr val="FFFFFF"/>
              </a:solidFill>
              <a:ln w="12700" cap="flat">
                <a:noFill/>
                <a:miter lim="400000"/>
              </a:ln>
              <a:effectLst/>
            </p:spPr>
            <p:txBody>
              <a:bodyPr wrap="square" lIns="45702" tIns="45702" rIns="45702" bIns="45702" numCol="1" anchor="ctr">
                <a:noAutofit/>
              </a:bodyPr>
              <a:lstStyle/>
              <a:p>
                <a:pPr defTabSz="914034">
                  <a:defRPr sz="3600">
                    <a:solidFill>
                      <a:srgbClr val="FFFFFF"/>
                    </a:solidFill>
                    <a:latin typeface="Calibri"/>
                    <a:ea typeface="Calibri"/>
                    <a:cs typeface="Calibri"/>
                    <a:sym typeface="Calibri"/>
                  </a:defRPr>
                </a:pPr>
                <a:endParaRPr sz="1799"/>
              </a:p>
            </p:txBody>
          </p:sp>
          <p:pic>
            <p:nvPicPr>
              <p:cNvPr id="315" name="Graphic 120" descr="Graphic 120"/>
              <p:cNvPicPr>
                <a:picLocks noChangeAspect="1"/>
              </p:cNvPicPr>
              <p:nvPr/>
            </p:nvPicPr>
            <p:blipFill>
              <a:blip r:embed="rId4">
                <a:extLst/>
              </a:blip>
              <a:stretch>
                <a:fillRect/>
              </a:stretch>
            </p:blipFill>
            <p:spPr>
              <a:xfrm>
                <a:off x="0" y="0"/>
                <a:ext cx="1086144" cy="788548"/>
              </a:xfrm>
              <a:prstGeom prst="rect">
                <a:avLst/>
              </a:prstGeom>
              <a:ln w="12700" cap="flat">
                <a:noFill/>
                <a:miter lim="400000"/>
              </a:ln>
              <a:effectLst/>
            </p:spPr>
          </p:pic>
        </p:grpSp>
        <p:sp>
          <p:nvSpPr>
            <p:cNvPr id="317" name="TextBox 124"/>
            <p:cNvSpPr txBox="1"/>
            <p:nvPr/>
          </p:nvSpPr>
          <p:spPr>
            <a:xfrm>
              <a:off x="937756" y="17780"/>
              <a:ext cx="643305" cy="1292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2" tIns="45702" rIns="45702" bIns="45702" numCol="1" anchor="t">
              <a:spAutoFit/>
            </a:bodyPr>
            <a:lstStyle>
              <a:lvl1pPr algn="l" defTabSz="1828800">
                <a:defRPr sz="7200">
                  <a:latin typeface="Calibri"/>
                  <a:ea typeface="Calibri"/>
                  <a:cs typeface="Calibri"/>
                  <a:sym typeface="Calibri"/>
                </a:defRPr>
              </a:lvl1pPr>
            </a:lstStyle>
            <a:p>
              <a:r>
                <a:rPr sz="3599"/>
                <a:t>+</a:t>
              </a:r>
            </a:p>
          </p:txBody>
        </p:sp>
        <p:sp>
          <p:nvSpPr>
            <p:cNvPr id="318" name="TextBox 125"/>
            <p:cNvSpPr txBox="1"/>
            <p:nvPr/>
          </p:nvSpPr>
          <p:spPr>
            <a:xfrm>
              <a:off x="2554916" y="-1"/>
              <a:ext cx="643305" cy="1292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2" tIns="45702" rIns="45702" bIns="45702" numCol="1" anchor="t">
              <a:spAutoFit/>
            </a:bodyPr>
            <a:lstStyle>
              <a:lvl1pPr algn="l" defTabSz="1828800">
                <a:defRPr sz="7200">
                  <a:latin typeface="Calibri"/>
                  <a:ea typeface="Calibri"/>
                  <a:cs typeface="Calibri"/>
                  <a:sym typeface="Calibri"/>
                </a:defRPr>
              </a:lvl1pPr>
            </a:lstStyle>
            <a:p>
              <a:r>
                <a:rPr sz="3599"/>
                <a:t>+</a:t>
              </a:r>
            </a:p>
          </p:txBody>
        </p:sp>
        <p:sp>
          <p:nvSpPr>
            <p:cNvPr id="319" name="TextBox 126"/>
            <p:cNvSpPr txBox="1"/>
            <p:nvPr/>
          </p:nvSpPr>
          <p:spPr>
            <a:xfrm>
              <a:off x="1704922" y="979961"/>
              <a:ext cx="745937" cy="1538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2" tIns="45702" rIns="45702" bIns="45702" numCol="1" anchor="t">
              <a:spAutoFit/>
            </a:bodyPr>
            <a:lstStyle>
              <a:lvl1pPr algn="l" defTabSz="1828800">
                <a:defRPr sz="8800">
                  <a:latin typeface="Calibri"/>
                  <a:ea typeface="Calibri"/>
                  <a:cs typeface="Calibri"/>
                  <a:sym typeface="Calibri"/>
                </a:defRPr>
              </a:lvl1pPr>
            </a:lstStyle>
            <a:p>
              <a:r>
                <a:rPr sz="4398" dirty="0"/>
                <a:t>=</a:t>
              </a:r>
            </a:p>
          </p:txBody>
        </p:sp>
        <p:pic>
          <p:nvPicPr>
            <p:cNvPr id="320" name="Graphic 128" descr="Graphic 128"/>
            <p:cNvPicPr>
              <a:picLocks noChangeAspect="1"/>
            </p:cNvPicPr>
            <p:nvPr/>
          </p:nvPicPr>
          <p:blipFill>
            <a:blip r:embed="rId5">
              <a:extLst/>
            </a:blip>
            <a:stretch>
              <a:fillRect/>
            </a:stretch>
          </p:blipFill>
          <p:spPr>
            <a:xfrm>
              <a:off x="1295816" y="2216687"/>
              <a:ext cx="1828801" cy="1828801"/>
            </a:xfrm>
            <a:prstGeom prst="rect">
              <a:avLst/>
            </a:prstGeom>
            <a:ln w="12700" cap="flat">
              <a:noFill/>
              <a:miter lim="400000"/>
            </a:ln>
            <a:effectLst/>
          </p:spPr>
        </p:pic>
      </p:grpSp>
      <p:sp>
        <p:nvSpPr>
          <p:cNvPr id="322" name="TextBox 208"/>
          <p:cNvSpPr txBox="1"/>
          <p:nvPr/>
        </p:nvSpPr>
        <p:spPr>
          <a:xfrm>
            <a:off x="6386390" y="1524000"/>
            <a:ext cx="2526629" cy="43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02" bIns="45702">
            <a:spAutoFit/>
          </a:bodyPr>
          <a:lstStyle>
            <a:lvl1pPr defTabSz="1828800">
              <a:defRPr sz="4000">
                <a:latin typeface="Gill Sans"/>
                <a:ea typeface="Gill Sans"/>
                <a:cs typeface="Gill Sans"/>
                <a:sym typeface="Gill Sans"/>
              </a:defRPr>
            </a:lvl1pPr>
          </a:lstStyle>
          <a:p>
            <a:r>
              <a:rPr lang="en-US" sz="2200" dirty="0">
                <a:solidFill>
                  <a:srgbClr val="C00000"/>
                </a:solidFill>
              </a:rPr>
              <a:t>a</a:t>
            </a:r>
            <a:r>
              <a:rPr sz="2200" dirty="0">
                <a:solidFill>
                  <a:srgbClr val="C00000"/>
                </a:solidFill>
              </a:rPr>
              <a:t>ctive </a:t>
            </a:r>
            <a:r>
              <a:rPr sz="2200" dirty="0"/>
              <a:t>participant</a:t>
            </a:r>
          </a:p>
        </p:txBody>
      </p:sp>
      <p:sp>
        <p:nvSpPr>
          <p:cNvPr id="323" name="TextBox 81"/>
          <p:cNvSpPr txBox="1"/>
          <p:nvPr/>
        </p:nvSpPr>
        <p:spPr>
          <a:xfrm>
            <a:off x="541930" y="1190739"/>
            <a:ext cx="2177199" cy="43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02" bIns="45702">
            <a:spAutoFit/>
          </a:bodyPr>
          <a:lstStyle>
            <a:lvl1pPr algn="r" defTabSz="1828800">
              <a:defRPr sz="4400">
                <a:solidFill>
                  <a:srgbClr val="C00000"/>
                </a:solidFill>
                <a:latin typeface="Gill Sans"/>
                <a:ea typeface="Gill Sans"/>
                <a:cs typeface="Gill Sans"/>
                <a:sym typeface="Gill Sans"/>
              </a:defRPr>
            </a:lvl1pPr>
          </a:lstStyle>
          <a:p>
            <a:r>
              <a:rPr lang="en-US" sz="2199" dirty="0"/>
              <a:t>Fountain Codes</a:t>
            </a:r>
            <a:endParaRPr sz="2199" dirty="0"/>
          </a:p>
        </p:txBody>
      </p:sp>
      <p:sp>
        <p:nvSpPr>
          <p:cNvPr id="324" name="Straight Connector 15"/>
          <p:cNvSpPr/>
          <p:nvPr/>
        </p:nvSpPr>
        <p:spPr>
          <a:xfrm flipH="1" flipV="1">
            <a:off x="1776899" y="1704753"/>
            <a:ext cx="10496" cy="961944"/>
          </a:xfrm>
          <a:prstGeom prst="line">
            <a:avLst/>
          </a:prstGeom>
          <a:ln w="25400">
            <a:solidFill>
              <a:srgbClr val="000000"/>
            </a:solidFill>
            <a:miter/>
          </a:ln>
        </p:spPr>
        <p:txBody>
          <a:bodyPr tIns="45702" bIns="45702"/>
          <a:lstStyle/>
          <a:p>
            <a:pPr defTabSz="914034">
              <a:defRPr sz="3600">
                <a:latin typeface="Calibri"/>
                <a:ea typeface="Calibri"/>
                <a:cs typeface="Calibri"/>
                <a:sym typeface="Calibri"/>
              </a:defRPr>
            </a:pPr>
            <a:endParaRPr sz="1799"/>
          </a:p>
        </p:txBody>
      </p:sp>
      <p:sp>
        <p:nvSpPr>
          <p:cNvPr id="325" name="TextBox 18"/>
          <p:cNvSpPr txBox="1"/>
          <p:nvPr/>
        </p:nvSpPr>
        <p:spPr>
          <a:xfrm>
            <a:off x="2676164" y="1202870"/>
            <a:ext cx="3354020" cy="43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02" bIns="45702">
            <a:spAutoFit/>
          </a:bodyPr>
          <a:lstStyle/>
          <a:p>
            <a:pPr defTabSz="914034">
              <a:defRPr sz="4400">
                <a:latin typeface="Gill Sans"/>
                <a:ea typeface="Gill Sans"/>
                <a:cs typeface="Gill Sans"/>
                <a:sym typeface="Gill Sans"/>
              </a:defRPr>
            </a:pPr>
            <a:r>
              <a:rPr sz="2199" dirty="0"/>
              <a:t>+  </a:t>
            </a:r>
            <a:r>
              <a:rPr sz="2199" dirty="0">
                <a:solidFill>
                  <a:srgbClr val="C00000"/>
                </a:solidFill>
              </a:rPr>
              <a:t>All-or-Nothing Scheme</a:t>
            </a:r>
          </a:p>
        </p:txBody>
      </p:sp>
      <p:sp>
        <p:nvSpPr>
          <p:cNvPr id="326" name="Oval 19"/>
          <p:cNvSpPr/>
          <p:nvPr/>
        </p:nvSpPr>
        <p:spPr>
          <a:xfrm>
            <a:off x="9043896" y="3033654"/>
            <a:ext cx="2536123" cy="1393740"/>
          </a:xfrm>
          <a:prstGeom prst="ellipse">
            <a:avLst/>
          </a:prstGeom>
          <a:ln w="50800">
            <a:solidFill>
              <a:srgbClr val="FF0000"/>
            </a:solidFill>
            <a:miter/>
          </a:ln>
        </p:spPr>
        <p:txBody>
          <a:bodyPr tIns="45702" bIns="45702" anchor="ctr"/>
          <a:lstStyle/>
          <a:p>
            <a:pPr defTabSz="914034">
              <a:defRPr sz="3600">
                <a:solidFill>
                  <a:srgbClr val="FFFFFF"/>
                </a:solidFill>
                <a:latin typeface="Calibri"/>
                <a:ea typeface="Calibri"/>
                <a:cs typeface="Calibri"/>
                <a:sym typeface="Calibri"/>
              </a:defRPr>
            </a:pPr>
            <a:endParaRPr sz="1799"/>
          </a:p>
        </p:txBody>
      </p:sp>
      <p:sp>
        <p:nvSpPr>
          <p:cNvPr id="327" name="&quot;Not Allowed&quot; Symbol 24"/>
          <p:cNvSpPr/>
          <p:nvPr/>
        </p:nvSpPr>
        <p:spPr>
          <a:xfrm>
            <a:off x="9123174" y="3389833"/>
            <a:ext cx="635650" cy="606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3" y="16752"/>
                </a:moveTo>
                <a:cubicBezTo>
                  <a:pt x="21178" y="12883"/>
                  <a:pt x="20702" y="7081"/>
                  <a:pt x="16801" y="3794"/>
                </a:cubicBezTo>
                <a:cubicBezTo>
                  <a:pt x="13360" y="894"/>
                  <a:pt x="8313" y="876"/>
                  <a:pt x="4851" y="3750"/>
                </a:cubicBezTo>
                <a:close/>
                <a:moveTo>
                  <a:pt x="3737" y="4848"/>
                </a:moveTo>
                <a:lnTo>
                  <a:pt x="3737" y="4848"/>
                </a:lnTo>
                <a:cubicBezTo>
                  <a:pt x="422" y="8717"/>
                  <a:pt x="898" y="14519"/>
                  <a:pt x="4799" y="17806"/>
                </a:cubicBezTo>
                <a:cubicBezTo>
                  <a:pt x="8240" y="20706"/>
                  <a:pt x="13287" y="20724"/>
                  <a:pt x="16749" y="17850"/>
                </a:cubicBezTo>
                <a:close/>
              </a:path>
            </a:pathLst>
          </a:custGeom>
          <a:solidFill>
            <a:srgbClr val="FF0000"/>
          </a:solidFill>
          <a:ln w="25400">
            <a:solidFill>
              <a:srgbClr val="FF0000"/>
            </a:solidFill>
            <a:miter/>
          </a:ln>
        </p:spPr>
        <p:txBody>
          <a:bodyPr tIns="45702" bIns="45702" anchor="ctr"/>
          <a:lstStyle/>
          <a:p>
            <a:pPr defTabSz="914034">
              <a:defRPr sz="3600">
                <a:latin typeface="Calibri"/>
                <a:ea typeface="Calibri"/>
                <a:cs typeface="Calibri"/>
                <a:sym typeface="Calibri"/>
              </a:defRPr>
            </a:pPr>
            <a:endParaRPr sz="1799"/>
          </a:p>
        </p:txBody>
      </p:sp>
      <p:sp>
        <p:nvSpPr>
          <p:cNvPr id="328" name="Connector: Curved 35"/>
          <p:cNvSpPr/>
          <p:nvPr/>
        </p:nvSpPr>
        <p:spPr>
          <a:xfrm rot="16200000" flipH="1">
            <a:off x="10549559" y="3587102"/>
            <a:ext cx="175192" cy="803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2569"/>
                  <a:pt x="21600" y="5138"/>
                </a:cubicBezTo>
                <a:cubicBezTo>
                  <a:pt x="21600" y="7707"/>
                  <a:pt x="21399" y="10277"/>
                  <a:pt x="21199" y="10277"/>
                </a:cubicBezTo>
                <a:cubicBezTo>
                  <a:pt x="20998" y="10277"/>
                  <a:pt x="20797" y="13107"/>
                  <a:pt x="20797" y="15938"/>
                </a:cubicBezTo>
                <a:cubicBezTo>
                  <a:pt x="20797" y="18769"/>
                  <a:pt x="12815" y="21600"/>
                  <a:pt x="4833" y="21600"/>
                </a:cubicBezTo>
              </a:path>
            </a:pathLst>
          </a:custGeom>
          <a:ln w="76200">
            <a:solidFill>
              <a:srgbClr val="FF0000"/>
            </a:solidFill>
            <a:miter/>
            <a:headEnd type="triangle"/>
            <a:tailEnd type="triangle"/>
          </a:ln>
        </p:spPr>
        <p:txBody>
          <a:bodyPr tIns="45702" bIns="45702" anchor="ctr"/>
          <a:lstStyle/>
          <a:p>
            <a:pPr defTabSz="914034">
              <a:defRPr sz="3600">
                <a:latin typeface="Calibri"/>
                <a:ea typeface="Calibri"/>
                <a:cs typeface="Calibri"/>
                <a:sym typeface="Calibri"/>
              </a:defRPr>
            </a:pPr>
            <a:endParaRPr sz="1799"/>
          </a:p>
        </p:txBody>
      </p:sp>
      <p:grpSp>
        <p:nvGrpSpPr>
          <p:cNvPr id="6" name="Gruppieren 5"/>
          <p:cNvGrpSpPr/>
          <p:nvPr/>
        </p:nvGrpSpPr>
        <p:grpSpPr>
          <a:xfrm>
            <a:off x="5561085" y="4427394"/>
            <a:ext cx="3489038" cy="1800805"/>
            <a:chOff x="6043721" y="4289340"/>
            <a:chExt cx="3489038" cy="1800805"/>
          </a:xfrm>
        </p:grpSpPr>
        <p:sp>
          <p:nvSpPr>
            <p:cNvPr id="329" name="TextBox 40"/>
            <p:cNvSpPr txBox="1"/>
            <p:nvPr/>
          </p:nvSpPr>
          <p:spPr>
            <a:xfrm>
              <a:off x="6043721" y="5444107"/>
              <a:ext cx="3489038" cy="646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02" bIns="45702">
              <a:spAutoFit/>
            </a:bodyPr>
            <a:lstStyle/>
            <a:p>
              <a:pPr defTabSz="914034">
                <a:defRPr sz="3600">
                  <a:solidFill>
                    <a:srgbClr val="C00000"/>
                  </a:solidFill>
                  <a:latin typeface="Gill Sans"/>
                  <a:ea typeface="Gill Sans"/>
                  <a:cs typeface="Gill Sans"/>
                  <a:sym typeface="Gill Sans"/>
                </a:defRPr>
              </a:pPr>
              <a:r>
                <a:rPr sz="1799" dirty="0"/>
                <a:t>Only one packet stored</a:t>
              </a:r>
            </a:p>
            <a:p>
              <a:pPr defTabSz="914034">
                <a:defRPr sz="3600">
                  <a:solidFill>
                    <a:srgbClr val="C00000"/>
                  </a:solidFill>
                  <a:latin typeface="Gill Sans"/>
                  <a:ea typeface="Gill Sans"/>
                  <a:cs typeface="Gill Sans"/>
                  <a:sym typeface="Gill Sans"/>
                </a:defRPr>
              </a:pPr>
              <a:r>
                <a:rPr sz="1799" dirty="0"/>
                <a:t>→ protects passive participants</a:t>
              </a:r>
            </a:p>
          </p:txBody>
        </p:sp>
        <p:sp>
          <p:nvSpPr>
            <p:cNvPr id="330" name="Straight Connector 42"/>
            <p:cNvSpPr/>
            <p:nvPr/>
          </p:nvSpPr>
          <p:spPr>
            <a:xfrm flipH="1">
              <a:off x="7806416" y="4892714"/>
              <a:ext cx="342169" cy="508419"/>
            </a:xfrm>
            <a:prstGeom prst="line">
              <a:avLst/>
            </a:prstGeom>
            <a:ln w="50800">
              <a:solidFill>
                <a:srgbClr val="FF0000"/>
              </a:solidFill>
              <a:miter/>
            </a:ln>
          </p:spPr>
          <p:txBody>
            <a:bodyPr tIns="45702" bIns="45702"/>
            <a:lstStyle/>
            <a:p>
              <a:pPr defTabSz="914034">
                <a:defRPr sz="3600">
                  <a:latin typeface="Calibri"/>
                  <a:ea typeface="Calibri"/>
                  <a:cs typeface="Calibri"/>
                  <a:sym typeface="Calibri"/>
                </a:defRPr>
              </a:pPr>
              <a:endParaRPr sz="1799"/>
            </a:p>
          </p:txBody>
        </p:sp>
        <p:sp>
          <p:nvSpPr>
            <p:cNvPr id="332" name="Oval 39"/>
            <p:cNvSpPr/>
            <p:nvPr/>
          </p:nvSpPr>
          <p:spPr>
            <a:xfrm>
              <a:off x="7985807" y="4289340"/>
              <a:ext cx="795450" cy="650206"/>
            </a:xfrm>
            <a:prstGeom prst="ellipse">
              <a:avLst/>
            </a:prstGeom>
            <a:ln w="50800">
              <a:solidFill>
                <a:srgbClr val="FF0000"/>
              </a:solidFill>
              <a:miter/>
            </a:ln>
          </p:spPr>
          <p:txBody>
            <a:bodyPr tIns="45702" bIns="45702" anchor="ctr"/>
            <a:lstStyle/>
            <a:p>
              <a:pPr defTabSz="914034">
                <a:defRPr sz="3600">
                  <a:solidFill>
                    <a:srgbClr val="FFFFFF"/>
                  </a:solidFill>
                  <a:latin typeface="Calibri"/>
                  <a:ea typeface="Calibri"/>
                  <a:cs typeface="Calibri"/>
                  <a:sym typeface="Calibri"/>
                </a:defRPr>
              </a:pPr>
              <a:endParaRPr sz="1799"/>
            </a:p>
          </p:txBody>
        </p:sp>
      </p:grpSp>
      <p:sp>
        <p:nvSpPr>
          <p:cNvPr id="3" name="Geschweifte Klammer rechts 2"/>
          <p:cNvSpPr/>
          <p:nvPr/>
        </p:nvSpPr>
        <p:spPr>
          <a:xfrm rot="16200000">
            <a:off x="7339080" y="-1918699"/>
            <a:ext cx="257295" cy="8030104"/>
          </a:xfrm>
          <a:prstGeom prst="rightBrace">
            <a:avLst>
              <a:gd name="adj1" fmla="val 51449"/>
              <a:gd name="adj2" fmla="val 50000"/>
            </a:avLst>
          </a:prstGeom>
          <a:ln w="28575" cap="sq">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Geschweifte Klammer rechts 95"/>
          <p:cNvSpPr/>
          <p:nvPr/>
        </p:nvSpPr>
        <p:spPr>
          <a:xfrm rot="16200000">
            <a:off x="5696916" y="283690"/>
            <a:ext cx="148578" cy="4637059"/>
          </a:xfrm>
          <a:prstGeom prst="rightBrace">
            <a:avLst>
              <a:gd name="adj1" fmla="val 51449"/>
              <a:gd name="adj2" fmla="val 50000"/>
            </a:avLst>
          </a:prstGeom>
          <a:ln w="28575" cap="sq">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atumsplatzhalter 7"/>
          <p:cNvSpPr>
            <a:spLocks noGrp="1"/>
          </p:cNvSpPr>
          <p:nvPr>
            <p:ph type="dt" sz="half" idx="10"/>
          </p:nvPr>
        </p:nvSpPr>
        <p:spPr/>
        <p:txBody>
          <a:bodyPr/>
          <a:lstStyle/>
          <a:p>
            <a:r>
              <a:rPr lang="en-US"/>
              <a:t>NSDI'19  -  28.02.2019</a:t>
            </a:r>
          </a:p>
        </p:txBody>
      </p:sp>
      <p:sp>
        <p:nvSpPr>
          <p:cNvPr id="9" name="Fußzeilenplatzhalter 8"/>
          <p:cNvSpPr>
            <a:spLocks noGrp="1"/>
          </p:cNvSpPr>
          <p:nvPr>
            <p:ph type="ftr" sz="quarter" idx="11"/>
          </p:nvPr>
        </p:nvSpPr>
        <p:spPr/>
        <p:txBody>
          <a:bodyPr/>
          <a:lstStyle/>
          <a:p>
            <a:r>
              <a:rPr lang="en-US"/>
              <a:t>David Sommer, Aritra Dhar</a:t>
            </a:r>
          </a:p>
        </p:txBody>
      </p:sp>
      <p:pic>
        <p:nvPicPr>
          <p:cNvPr id="88"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285" y="3689274"/>
            <a:ext cx="1666989" cy="1111326"/>
          </a:xfrm>
          <a:prstGeom prst="rect">
            <a:avLst/>
          </a:prstGeom>
        </p:spPr>
      </p:pic>
      <p:grpSp>
        <p:nvGrpSpPr>
          <p:cNvPr id="2" name="Gruppieren 1"/>
          <p:cNvGrpSpPr/>
          <p:nvPr/>
        </p:nvGrpSpPr>
        <p:grpSpPr>
          <a:xfrm>
            <a:off x="3452676" y="2772711"/>
            <a:ext cx="2639465" cy="3158485"/>
            <a:chOff x="3452676" y="2772711"/>
            <a:chExt cx="2639465" cy="3158485"/>
          </a:xfrm>
        </p:grpSpPr>
        <p:grpSp>
          <p:nvGrpSpPr>
            <p:cNvPr id="5" name="Gruppieren 4"/>
            <p:cNvGrpSpPr/>
            <p:nvPr/>
          </p:nvGrpSpPr>
          <p:grpSpPr>
            <a:xfrm>
              <a:off x="3452676" y="2772711"/>
              <a:ext cx="2639465" cy="3158485"/>
              <a:chOff x="3935312" y="2634657"/>
              <a:chExt cx="2639465" cy="3158485"/>
            </a:xfrm>
          </p:grpSpPr>
          <p:grpSp>
            <p:nvGrpSpPr>
              <p:cNvPr id="4" name="Gruppieren 3"/>
              <p:cNvGrpSpPr/>
              <p:nvPr/>
            </p:nvGrpSpPr>
            <p:grpSpPr>
              <a:xfrm>
                <a:off x="3935312" y="2655343"/>
                <a:ext cx="2424158" cy="3137799"/>
                <a:chOff x="3935312" y="2655343"/>
                <a:chExt cx="2424158" cy="3137799"/>
              </a:xfrm>
            </p:grpSpPr>
            <p:pic>
              <p:nvPicPr>
                <p:cNvPr id="247" name="Picture 4" descr="Picture 4"/>
                <p:cNvPicPr>
                  <a:picLocks noChangeAspect="1"/>
                </p:cNvPicPr>
                <p:nvPr/>
              </p:nvPicPr>
              <p:blipFill>
                <a:blip r:embed="rId3">
                  <a:extLst/>
                </a:blip>
                <a:srcRect t="17768" r="39503" b="13964"/>
                <a:stretch>
                  <a:fillRect/>
                </a:stretch>
              </p:blipFill>
              <p:spPr>
                <a:xfrm>
                  <a:off x="3935312" y="2655343"/>
                  <a:ext cx="2424158" cy="2686390"/>
                </a:xfrm>
                <a:custGeom>
                  <a:avLst/>
                  <a:gdLst/>
                  <a:ahLst/>
                  <a:cxnLst>
                    <a:cxn ang="0">
                      <a:pos x="wd2" y="hd2"/>
                    </a:cxn>
                    <a:cxn ang="5400000">
                      <a:pos x="wd2" y="hd2"/>
                    </a:cxn>
                    <a:cxn ang="10800000">
                      <a:pos x="wd2" y="hd2"/>
                    </a:cxn>
                    <a:cxn ang="16200000">
                      <a:pos x="wd2" y="hd2"/>
                    </a:cxn>
                  </a:cxnLst>
                  <a:rect l="0" t="0" r="r" b="b"/>
                  <a:pathLst>
                    <a:path w="21600" h="21600" extrusionOk="0">
                      <a:moveTo>
                        <a:pt x="3671" y="0"/>
                      </a:moveTo>
                      <a:cubicBezTo>
                        <a:pt x="1644" y="0"/>
                        <a:pt x="0" y="1483"/>
                        <a:pt x="0" y="3313"/>
                      </a:cubicBezTo>
                      <a:lnTo>
                        <a:pt x="0" y="18287"/>
                      </a:lnTo>
                      <a:cubicBezTo>
                        <a:pt x="0" y="20117"/>
                        <a:pt x="1644" y="21600"/>
                        <a:pt x="3671" y="21600"/>
                      </a:cubicBezTo>
                      <a:lnTo>
                        <a:pt x="17929" y="21600"/>
                      </a:lnTo>
                      <a:cubicBezTo>
                        <a:pt x="19956" y="21600"/>
                        <a:pt x="21600" y="20117"/>
                        <a:pt x="21600" y="18287"/>
                      </a:cubicBezTo>
                      <a:lnTo>
                        <a:pt x="21600" y="3313"/>
                      </a:lnTo>
                      <a:cubicBezTo>
                        <a:pt x="21600" y="1483"/>
                        <a:pt x="19956" y="0"/>
                        <a:pt x="17929" y="0"/>
                      </a:cubicBezTo>
                      <a:lnTo>
                        <a:pt x="3671" y="0"/>
                      </a:lnTo>
                      <a:close/>
                    </a:path>
                  </a:pathLst>
                </a:custGeom>
                <a:ln w="12700">
                  <a:miter lim="400000"/>
                </a:ln>
              </p:spPr>
            </p:pic>
            <p:sp>
              <p:nvSpPr>
                <p:cNvPr id="253" name="TextBox 10"/>
                <p:cNvSpPr txBox="1"/>
                <p:nvPr/>
              </p:nvSpPr>
              <p:spPr>
                <a:xfrm>
                  <a:off x="4525299" y="5362419"/>
                  <a:ext cx="1220206" cy="43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02" bIns="45702">
                  <a:spAutoFit/>
                </a:bodyPr>
                <a:lstStyle>
                  <a:lvl1pPr defTabSz="1828800">
                    <a:defRPr sz="4400">
                      <a:latin typeface="Gill Sans"/>
                      <a:ea typeface="Gill Sans"/>
                      <a:cs typeface="Gill Sans"/>
                      <a:sym typeface="Gill Sans"/>
                    </a:defRPr>
                  </a:lvl1pPr>
                </a:lstStyle>
                <a:p>
                  <a:r>
                    <a:rPr sz="2199" dirty="0"/>
                    <a:t>Browser</a:t>
                  </a:r>
                </a:p>
              </p:txBody>
            </p:sp>
            <p:grpSp>
              <p:nvGrpSpPr>
                <p:cNvPr id="256" name="Rectangle 11"/>
                <p:cNvGrpSpPr/>
                <p:nvPr/>
              </p:nvGrpSpPr>
              <p:grpSpPr>
                <a:xfrm>
                  <a:off x="4129053" y="3829487"/>
                  <a:ext cx="2043960" cy="430723"/>
                  <a:chOff x="0" y="-9250"/>
                  <a:chExt cx="4089516" cy="861783"/>
                </a:xfrm>
              </p:grpSpPr>
              <p:sp>
                <p:nvSpPr>
                  <p:cNvPr id="254" name="Rechteck"/>
                  <p:cNvSpPr/>
                  <p:nvPr/>
                </p:nvSpPr>
                <p:spPr>
                  <a:xfrm>
                    <a:off x="0" y="1710"/>
                    <a:ext cx="4089516" cy="839860"/>
                  </a:xfrm>
                  <a:prstGeom prst="rect">
                    <a:avLst/>
                  </a:prstGeom>
                  <a:solidFill>
                    <a:srgbClr val="FFFFFF"/>
                  </a:solidFill>
                  <a:ln w="25400" cap="flat">
                    <a:solidFill>
                      <a:srgbClr val="000000"/>
                    </a:solidFill>
                    <a:prstDash val="solid"/>
                    <a:miter lim="800000"/>
                  </a:ln>
                  <a:effectLst/>
                </p:spPr>
                <p:txBody>
                  <a:bodyPr wrap="square" lIns="45702" tIns="45702" rIns="45702" bIns="45702" numCol="1" anchor="ctr">
                    <a:noAutofit/>
                  </a:bodyPr>
                  <a:lstStyle/>
                  <a:p>
                    <a:pPr defTabSz="914034">
                      <a:defRPr sz="3600">
                        <a:latin typeface="Calibri"/>
                        <a:ea typeface="Calibri"/>
                        <a:cs typeface="Calibri"/>
                        <a:sym typeface="Calibri"/>
                      </a:defRPr>
                    </a:pPr>
                    <a:endParaRPr sz="1799"/>
                  </a:p>
                </p:txBody>
              </p:sp>
              <p:sp>
                <p:nvSpPr>
                  <p:cNvPr id="255" name="JavaScript"/>
                  <p:cNvSpPr txBox="1"/>
                  <p:nvPr/>
                </p:nvSpPr>
                <p:spPr>
                  <a:xfrm>
                    <a:off x="0" y="-9250"/>
                    <a:ext cx="4089516" cy="8617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2" tIns="45702" rIns="45702" bIns="45702" numCol="1" anchor="ctr">
                    <a:spAutoFit/>
                  </a:bodyPr>
                  <a:lstStyle>
                    <a:lvl1pPr defTabSz="1828800">
                      <a:defRPr sz="4400">
                        <a:latin typeface="Gill Sans"/>
                        <a:ea typeface="Gill Sans"/>
                        <a:cs typeface="Gill Sans"/>
                        <a:sym typeface="Gill Sans"/>
                      </a:defRPr>
                    </a:lvl1pPr>
                  </a:lstStyle>
                  <a:p>
                    <a:pPr algn="ctr"/>
                    <a:r>
                      <a:rPr sz="2199" dirty="0"/>
                      <a:t>JavaScript</a:t>
                    </a:r>
                  </a:p>
                </p:txBody>
              </p:sp>
            </p:grpSp>
          </p:grpSp>
          <p:grpSp>
            <p:nvGrpSpPr>
              <p:cNvPr id="264" name="Rectangle 31"/>
              <p:cNvGrpSpPr/>
              <p:nvPr/>
            </p:nvGrpSpPr>
            <p:grpSpPr>
              <a:xfrm>
                <a:off x="5135402" y="2634657"/>
                <a:ext cx="1439375" cy="430723"/>
                <a:chOff x="0" y="-9250"/>
                <a:chExt cx="2879872" cy="861782"/>
              </a:xfrm>
            </p:grpSpPr>
            <p:sp>
              <p:nvSpPr>
                <p:cNvPr id="262" name="Rechteck"/>
                <p:cNvSpPr/>
                <p:nvPr/>
              </p:nvSpPr>
              <p:spPr>
                <a:xfrm>
                  <a:off x="0" y="91827"/>
                  <a:ext cx="1674062" cy="659627"/>
                </a:xfrm>
                <a:prstGeom prst="rect">
                  <a:avLst/>
                </a:prstGeom>
                <a:solidFill>
                  <a:srgbClr val="2C2C2C"/>
                </a:solidFill>
                <a:ln w="25400" cap="flat">
                  <a:solidFill>
                    <a:srgbClr val="2C2C2C"/>
                  </a:solidFill>
                  <a:prstDash val="solid"/>
                  <a:miter lim="800000"/>
                </a:ln>
                <a:effectLst/>
              </p:spPr>
              <p:txBody>
                <a:bodyPr wrap="square" lIns="45702" tIns="45702" rIns="45702" bIns="45702" numCol="1" anchor="ctr">
                  <a:noAutofit/>
                </a:bodyPr>
                <a:lstStyle/>
                <a:p>
                  <a:pPr defTabSz="914034">
                    <a:defRPr sz="3600">
                      <a:latin typeface="Calibri"/>
                      <a:ea typeface="Calibri"/>
                      <a:cs typeface="Calibri"/>
                      <a:sym typeface="Calibri"/>
                    </a:defRPr>
                  </a:pPr>
                  <a:endParaRPr sz="1799"/>
                </a:p>
              </p:txBody>
            </p:sp>
            <p:sp>
              <p:nvSpPr>
                <p:cNvPr id="263" name="www"/>
                <p:cNvSpPr txBox="1"/>
                <p:nvPr/>
              </p:nvSpPr>
              <p:spPr>
                <a:xfrm>
                  <a:off x="0" y="-9250"/>
                  <a:ext cx="2879872" cy="8617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2" tIns="45702" rIns="45702" bIns="45702" numCol="1" anchor="ctr">
                  <a:spAutoFit/>
                </a:bodyPr>
                <a:lstStyle>
                  <a:lvl1pPr defTabSz="1828800">
                    <a:defRPr sz="4400">
                      <a:solidFill>
                        <a:srgbClr val="FFFFFF"/>
                      </a:solidFill>
                      <a:latin typeface="Calibri"/>
                      <a:ea typeface="Calibri"/>
                      <a:cs typeface="Calibri"/>
                      <a:sym typeface="Calibri"/>
                    </a:defRPr>
                  </a:lvl1pPr>
                </a:lstStyle>
                <a:p>
                  <a:r>
                    <a:rPr lang="de-CH" sz="2199" dirty="0" err="1"/>
                    <a:t>reddit</a:t>
                  </a:r>
                  <a:endParaRPr sz="2199" dirty="0"/>
                </a:p>
              </p:txBody>
            </p:sp>
          </p:grpSp>
        </p:grpSp>
        <p:grpSp>
          <p:nvGrpSpPr>
            <p:cNvPr id="89" name="Gruppieren"/>
            <p:cNvGrpSpPr/>
            <p:nvPr/>
          </p:nvGrpSpPr>
          <p:grpSpPr>
            <a:xfrm>
              <a:off x="4327005" y="4486233"/>
              <a:ext cx="651521" cy="911146"/>
              <a:chOff x="0" y="0"/>
              <a:chExt cx="1630043" cy="2279600"/>
            </a:xfrm>
          </p:grpSpPr>
          <p:pic>
            <p:nvPicPr>
              <p:cNvPr id="90" name="Bildschirmfoto 2017-11-23 um 23.07.11.png" descr="Bildschirmfoto 2017-11-23 um 23.07.11.png"/>
              <p:cNvPicPr>
                <a:picLocks noChangeAspect="1"/>
              </p:cNvPicPr>
              <p:nvPr/>
            </p:nvPicPr>
            <p:blipFill>
              <a:blip r:embed="rId7">
                <a:extLst/>
              </a:blip>
              <a:stretch>
                <a:fillRect/>
              </a:stretch>
            </p:blipFill>
            <p:spPr>
              <a:xfrm>
                <a:off x="0" y="1646760"/>
                <a:ext cx="1630044" cy="632841"/>
              </a:xfrm>
              <a:prstGeom prst="rect">
                <a:avLst/>
              </a:prstGeom>
              <a:ln w="12700" cap="flat">
                <a:noFill/>
                <a:miter lim="400000"/>
              </a:ln>
              <a:effectLst/>
            </p:spPr>
          </p:pic>
          <p:pic>
            <p:nvPicPr>
              <p:cNvPr id="91" name="listingsignupbar-orbit-1.png" descr="listingsignupbar-orbit-1.png"/>
              <p:cNvPicPr>
                <a:picLocks noChangeAspect="1"/>
              </p:cNvPicPr>
              <p:nvPr/>
            </p:nvPicPr>
            <p:blipFill>
              <a:blip r:embed="rId8">
                <a:extLst/>
              </a:blip>
              <a:srcRect/>
              <a:stretch>
                <a:fillRect/>
              </a:stretch>
            </p:blipFill>
            <p:spPr>
              <a:xfrm flipH="1">
                <a:off x="368833" y="0"/>
                <a:ext cx="892377" cy="1541377"/>
              </a:xfrm>
              <a:prstGeom prst="rect">
                <a:avLst/>
              </a:prstGeom>
              <a:ln w="12700" cap="flat">
                <a:noFill/>
                <a:miter lim="400000"/>
              </a:ln>
              <a:effectLst/>
            </p:spPr>
          </p:pic>
        </p:grpSp>
      </p:grpSp>
      <p:sp>
        <p:nvSpPr>
          <p:cNvPr id="335" name="Straight Arrow Connector 89"/>
          <p:cNvSpPr/>
          <p:nvPr/>
        </p:nvSpPr>
        <p:spPr>
          <a:xfrm>
            <a:off x="2357166" y="4167006"/>
            <a:ext cx="1289252" cy="0"/>
          </a:xfrm>
          <a:prstGeom prst="line">
            <a:avLst/>
          </a:prstGeom>
          <a:ln w="50800">
            <a:solidFill>
              <a:srgbClr val="000000"/>
            </a:solidFill>
            <a:miter/>
            <a:tailEnd type="triangle"/>
          </a:ln>
        </p:spPr>
        <p:txBody>
          <a:bodyPr tIns="45702" bIns="45702"/>
          <a:lstStyle/>
          <a:p>
            <a:pPr defTabSz="914034">
              <a:defRPr sz="3600">
                <a:latin typeface="Calibri"/>
                <a:ea typeface="Calibri"/>
                <a:cs typeface="Calibri"/>
                <a:sym typeface="Calibri"/>
              </a:defRPr>
            </a:pPr>
            <a:endParaRPr sz="1799"/>
          </a:p>
        </p:txBody>
      </p:sp>
      <p:sp>
        <p:nvSpPr>
          <p:cNvPr id="287" name="Straight Arrow Connector 95"/>
          <p:cNvSpPr/>
          <p:nvPr/>
        </p:nvSpPr>
        <p:spPr>
          <a:xfrm>
            <a:off x="5690377" y="4114800"/>
            <a:ext cx="1220830" cy="11349"/>
          </a:xfrm>
          <a:prstGeom prst="line">
            <a:avLst/>
          </a:prstGeom>
          <a:noFill/>
          <a:ln w="50800" cap="flat">
            <a:solidFill>
              <a:srgbClr val="000000"/>
            </a:solidFill>
            <a:prstDash val="solid"/>
            <a:miter lim="800000"/>
            <a:tailEnd type="triangle" w="med" len="med"/>
          </a:ln>
          <a:effectLst/>
        </p:spPr>
        <p:txBody>
          <a:bodyPr wrap="square" lIns="45702" tIns="45702" rIns="45702" bIns="45702" numCol="1" anchor="t">
            <a:noAutofit/>
          </a:bodyPr>
          <a:lstStyle/>
          <a:p>
            <a:pPr defTabSz="914034">
              <a:defRPr sz="3600">
                <a:latin typeface="Calibri"/>
                <a:ea typeface="Calibri"/>
                <a:cs typeface="Calibri"/>
                <a:sym typeface="Calibri"/>
              </a:defRPr>
            </a:pPr>
            <a:endParaRPr sz="1799"/>
          </a:p>
        </p:txBody>
      </p:sp>
    </p:spTree>
    <p:extLst>
      <p:ext uri="{BB962C8B-B14F-4D97-AF65-F5344CB8AC3E}">
        <p14:creationId xmlns:p14="http://schemas.microsoft.com/office/powerpoint/2010/main" val="2380627823"/>
      </p:ext>
    </p:extLst>
  </p:cSld>
  <p:clrMapOvr>
    <a:masterClrMapping/>
  </p:clrMapOvr>
  <p:transition>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animEffect transition="in" filter="fade">
                                      <p:cBhvr>
                                        <p:cTn id="35" dur="500"/>
                                        <p:tgtEl>
                                          <p:spTgt spid="28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5"/>
                                        </p:tgtEl>
                                        <p:attrNameLst>
                                          <p:attrName>style.visibility</p:attrName>
                                        </p:attrNameLst>
                                      </p:cBhvr>
                                      <p:to>
                                        <p:strVal val="visible"/>
                                      </p:to>
                                    </p:set>
                                    <p:animEffect transition="in" filter="wipe(left)">
                                      <p:cBhvr>
                                        <p:cTn id="40" dur="500"/>
                                        <p:tgtEl>
                                          <p:spTgt spid="335"/>
                                        </p:tgtEl>
                                      </p:cBhvr>
                                    </p:animEffect>
                                  </p:childTnLst>
                                </p:cTn>
                              </p:par>
                              <p:par>
                                <p:cTn id="41" presetID="1" presetClass="entr" presetSubtype="0"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7"/>
                                        </p:tgtEl>
                                        <p:attrNameLst>
                                          <p:attrName>style.visibility</p:attrName>
                                        </p:attrNameLst>
                                      </p:cBhvr>
                                      <p:to>
                                        <p:strVal val="visible"/>
                                      </p:to>
                                    </p:set>
                                    <p:animEffect transition="in" filter="wipe(left)">
                                      <p:cBhvr>
                                        <p:cTn id="47" dur="500"/>
                                        <p:tgtEl>
                                          <p:spTgt spid="287"/>
                                        </p:tgtEl>
                                      </p:cBhvr>
                                    </p:animEffect>
                                  </p:childTnLst>
                                </p:cTn>
                              </p:par>
                              <p:par>
                                <p:cTn id="48" presetID="1" presetClass="entr" presetSubtype="0" fill="hold" nodeType="withEffect">
                                  <p:stCondLst>
                                    <p:cond delay="0"/>
                                  </p:stCondLst>
                                  <p:childTnLst>
                                    <p:set>
                                      <p:cBhvr>
                                        <p:cTn id="49" dur="1" fill="hold">
                                          <p:stCondLst>
                                            <p:cond delay="0"/>
                                          </p:stCondLst>
                                        </p:cTn>
                                        <p:tgtEl>
                                          <p:spTgt spid="30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88"/>
                                        </p:tgtEl>
                                        <p:attrNameLst>
                                          <p:attrName>style.visibility</p:attrName>
                                        </p:attrNameLst>
                                      </p:cBhvr>
                                      <p:to>
                                        <p:strVal val="visible"/>
                                      </p:to>
                                    </p:set>
                                    <p:animEffect transition="in" filter="wipe(left)">
                                      <p:cBhvr>
                                        <p:cTn id="58" dur="500"/>
                                        <p:tgtEl>
                                          <p:spTgt spid="288"/>
                                        </p:tgtEl>
                                      </p:cBhvr>
                                    </p:animEffect>
                                  </p:childTnLst>
                                </p:cTn>
                              </p:par>
                              <p:par>
                                <p:cTn id="59" presetID="1" presetClass="entr" presetSubtype="0" fill="hold" nodeType="withEffect">
                                  <p:stCondLst>
                                    <p:cond delay="0"/>
                                  </p:stCondLst>
                                  <p:childTnLst>
                                    <p:set>
                                      <p:cBhvr>
                                        <p:cTn id="60" dur="1" fill="hold">
                                          <p:stCondLst>
                                            <p:cond delay="0"/>
                                          </p:stCondLst>
                                        </p:cTn>
                                        <p:tgtEl>
                                          <p:spTgt spid="30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1"/>
                                        </p:tgtEl>
                                        <p:attrNameLst>
                                          <p:attrName>style.visibility</p:attrName>
                                        </p:attrNameLst>
                                      </p:cBhvr>
                                      <p:to>
                                        <p:strVal val="visible"/>
                                      </p:to>
                                    </p:set>
                                    <p:animEffect transition="in" filter="fade">
                                      <p:cBhvr>
                                        <p:cTn id="65" dur="500"/>
                                        <p:tgtEl>
                                          <p:spTgt spid="3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6"/>
                                        </p:tgtEl>
                                        <p:attrNameLst>
                                          <p:attrName>style.visibility</p:attrName>
                                        </p:attrNameLst>
                                      </p:cBhvr>
                                      <p:to>
                                        <p:strVal val="visible"/>
                                      </p:to>
                                    </p:set>
                                    <p:animEffect transition="in" filter="fade">
                                      <p:cBhvr>
                                        <p:cTn id="70" dur="500"/>
                                        <p:tgtEl>
                                          <p:spTgt spid="3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7"/>
                                        </p:tgtEl>
                                        <p:attrNameLst>
                                          <p:attrName>style.visibility</p:attrName>
                                        </p:attrNameLst>
                                      </p:cBhvr>
                                      <p:to>
                                        <p:strVal val="visible"/>
                                      </p:to>
                                    </p:set>
                                    <p:animEffect transition="in" filter="fade">
                                      <p:cBhvr>
                                        <p:cTn id="73" dur="500"/>
                                        <p:tgtEl>
                                          <p:spTgt spid="3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8"/>
                                        </p:tgtEl>
                                        <p:attrNameLst>
                                          <p:attrName>style.visibility</p:attrName>
                                        </p:attrNameLst>
                                      </p:cBhvr>
                                      <p:to>
                                        <p:strVal val="visible"/>
                                      </p:to>
                                    </p:set>
                                    <p:animEffect transition="in" filter="fade">
                                      <p:cBhvr>
                                        <p:cTn id="76" dur="500"/>
                                        <p:tgtEl>
                                          <p:spTgt spid="32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3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2" grpId="0" animBg="1"/>
      <p:bldP spid="286" grpId="0" animBg="1"/>
      <p:bldP spid="288" grpId="0" animBg="1"/>
      <p:bldP spid="322" grpId="0" animBg="1"/>
      <p:bldP spid="323" grpId="0" animBg="1"/>
      <p:bldP spid="324" grpId="0" animBg="1"/>
      <p:bldP spid="325" grpId="0" animBg="1"/>
      <p:bldP spid="326" grpId="0" animBg="1"/>
      <p:bldP spid="327" grpId="0" animBg="1"/>
      <p:bldP spid="328" grpId="0" animBg="1"/>
      <p:bldP spid="3" grpId="0" animBg="1"/>
      <p:bldP spid="96" grpId="0" animBg="1"/>
      <p:bldP spid="335" grpId="0" animBg="1"/>
      <p:bldP spid="287" grpId="0" animBg="1"/>
    </p:bldLst>
  </p:timing>
</p:sld>
</file>

<file path=ppt/theme/theme1.xml><?xml version="1.0" encoding="utf-8"?>
<a:theme xmlns:a="http://schemas.openxmlformats.org/drawingml/2006/main" name="eth_praesentation_16zu9_ETH1">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Benutzerdefiniert 1">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16zu9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3.xml><?xml version="1.0" encoding="utf-8"?>
<a:theme xmlns:a="http://schemas.openxmlformats.org/drawingml/2006/main" name="eth_praesentation_16zu9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4.xml><?xml version="1.0" encoding="utf-8"?>
<a:theme xmlns:a="http://schemas.openxmlformats.org/drawingml/2006/main" name="eth_praesentation_16zu9_ETH4">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5.xml><?xml version="1.0" encoding="utf-8"?>
<a:theme xmlns:a="http://schemas.openxmlformats.org/drawingml/2006/main" name="eth_praesentation_16zu9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6.xml><?xml version="1.0" encoding="utf-8"?>
<a:theme xmlns:a="http://schemas.openxmlformats.org/drawingml/2006/main" name="eth_praesentation_16zu9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7.xml><?xml version="1.0" encoding="utf-8"?>
<a:theme xmlns:a="http://schemas.openxmlformats.org/drawingml/2006/main" name="eth_praesentation_16zu9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8.xml><?xml version="1.0" encoding="utf-8"?>
<a:theme xmlns:a="http://schemas.openxmlformats.org/drawingml/2006/main" name="eth_praesentation_16zu9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9.xml><?xml version="1.0" encoding="utf-8"?>
<a:theme xmlns:a="http://schemas.openxmlformats.org/drawingml/2006/main" name="eth_praesentation_16zu9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docProps/app.xml><?xml version="1.0" encoding="utf-8"?>
<Properties xmlns="http://schemas.openxmlformats.org/officeDocument/2006/extended-properties" xmlns:vt="http://schemas.openxmlformats.org/officeDocument/2006/docPropsVTypes">
  <Template>eth_praesentation_16zu9_en</Template>
  <TotalTime>6702</TotalTime>
  <Words>2127</Words>
  <Application>Microsoft Macintosh PowerPoint</Application>
  <PresentationFormat>Custom</PresentationFormat>
  <Paragraphs>518</Paragraphs>
  <Slides>25</Slides>
  <Notes>20</Notes>
  <HiddenSlides>1</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25</vt:i4>
      </vt:variant>
    </vt:vector>
  </HeadingPairs>
  <TitlesOfParts>
    <vt:vector size="40" baseType="lpstr">
      <vt:lpstr>Arial</vt:lpstr>
      <vt:lpstr>Calibri</vt:lpstr>
      <vt:lpstr>Calibri Light</vt:lpstr>
      <vt:lpstr>Cambria Math</vt:lpstr>
      <vt:lpstr>Gill Sans</vt:lpstr>
      <vt:lpstr>Wingdings</vt:lpstr>
      <vt:lpstr>eth_praesentation_16zu9_ETH1</vt:lpstr>
      <vt:lpstr>eth_praesentation_16zu9_ETH2</vt:lpstr>
      <vt:lpstr>eth_praesentation_16zu9_ETH3</vt:lpstr>
      <vt:lpstr>eth_praesentation_16zu9_ETH4</vt:lpstr>
      <vt:lpstr>eth_praesentation_16zu9_ETH5</vt:lpstr>
      <vt:lpstr>eth_praesentation_16zu9_ETH6</vt:lpstr>
      <vt:lpstr>eth_praesentation_16zu9_ETH7</vt:lpstr>
      <vt:lpstr>eth_praesentation_16zu9_ETH8</vt:lpstr>
      <vt:lpstr>eth_praesentation_16zu9_ETH9</vt:lpstr>
      <vt:lpstr>CoverUp: Upload and Download via Passive Participation</vt:lpstr>
      <vt:lpstr>Were you Ever Afraid to …</vt:lpstr>
      <vt:lpstr>Motivation: Deniability and Participation</vt:lpstr>
      <vt:lpstr>Our contribution: Passive Participation</vt:lpstr>
      <vt:lpstr>Our contribution: Passive Participation</vt:lpstr>
      <vt:lpstr>CoverUp: Contributions</vt:lpstr>
      <vt:lpstr>CoverUp: Feed</vt:lpstr>
      <vt:lpstr>CoverUp: Feed</vt:lpstr>
      <vt:lpstr>Protecting Passive Participants</vt:lpstr>
      <vt:lpstr>CoverUp: Transfer </vt:lpstr>
      <vt:lpstr>Evaluating the Indistinguishability Assertion </vt:lpstr>
      <vt:lpstr>CoverUp: Experimental Setup</vt:lpstr>
      <vt:lpstr>PowerPoint Presentation</vt:lpstr>
      <vt:lpstr>CoverUp: Implementation</vt:lpstr>
      <vt:lpstr>CoverUp: Performance </vt:lpstr>
      <vt:lpstr>CoverUp: Summary</vt:lpstr>
      <vt:lpstr>Thank you</vt:lpstr>
      <vt:lpstr>PowerPoint Presentation</vt:lpstr>
      <vt:lpstr>Feature Work: Extending Transfer Server to ACN</vt:lpstr>
      <vt:lpstr>PowerPoint Presentation</vt:lpstr>
      <vt:lpstr>CoverUp: Imperfect User Behaviour</vt:lpstr>
      <vt:lpstr>CoverUp: Ethics? </vt:lpstr>
      <vt:lpstr>Legal (Convention on Cybercrime (CCC))? </vt:lpstr>
      <vt:lpstr>Legal (Convention on Cybercrime (CCC))? </vt:lpstr>
      <vt:lpstr>CoverUp: Limiting Profiling by ISPs</vt:lpstr>
    </vt:vector>
  </TitlesOfParts>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dc:creator>
  <cp:lastModifiedBy>Aritra Dhar</cp:lastModifiedBy>
  <cp:revision>170</cp:revision>
  <cp:lastPrinted>2013-06-08T11:22:51Z</cp:lastPrinted>
  <dcterms:created xsi:type="dcterms:W3CDTF">2019-02-19T12:53:21Z</dcterms:created>
  <dcterms:modified xsi:type="dcterms:W3CDTF">2019-02-28T14:02:23Z</dcterms:modified>
</cp:coreProperties>
</file>